
<file path=[Content_Types].xml><?xml version="1.0" encoding="utf-8"?>
<Types xmlns="http://schemas.openxmlformats.org/package/2006/content-types">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57" r:id="rId3"/>
    <p:sldId id="258" r:id="rId4"/>
  </p:sldIdLst>
  <p:sldSz cx="9906000" cy="6858000" type="A4"/>
  <p:notesSz cx="9874250" cy="6858000"/>
  <p:defaultTextStyle>
    <a:defPPr>
      <a:defRPr lang="en-US"/>
    </a:defPPr>
    <a:lvl1pPr marL="0" algn="l" defTabSz="859627" rtl="0" eaLnBrk="1" latinLnBrk="0" hangingPunct="1">
      <a:defRPr sz="1700" kern="1200">
        <a:solidFill>
          <a:schemeClr val="tx1"/>
        </a:solidFill>
        <a:latin typeface="+mn-lt"/>
        <a:ea typeface="+mn-ea"/>
        <a:cs typeface="+mn-cs"/>
      </a:defRPr>
    </a:lvl1pPr>
    <a:lvl2pPr marL="429814" algn="l" defTabSz="859627" rtl="0" eaLnBrk="1" latinLnBrk="0" hangingPunct="1">
      <a:defRPr sz="1700" kern="1200">
        <a:solidFill>
          <a:schemeClr val="tx1"/>
        </a:solidFill>
        <a:latin typeface="+mn-lt"/>
        <a:ea typeface="+mn-ea"/>
        <a:cs typeface="+mn-cs"/>
      </a:defRPr>
    </a:lvl2pPr>
    <a:lvl3pPr marL="859627" algn="l" defTabSz="859627" rtl="0" eaLnBrk="1" latinLnBrk="0" hangingPunct="1">
      <a:defRPr sz="1700" kern="1200">
        <a:solidFill>
          <a:schemeClr val="tx1"/>
        </a:solidFill>
        <a:latin typeface="+mn-lt"/>
        <a:ea typeface="+mn-ea"/>
        <a:cs typeface="+mn-cs"/>
      </a:defRPr>
    </a:lvl3pPr>
    <a:lvl4pPr marL="1289441" algn="l" defTabSz="859627" rtl="0" eaLnBrk="1" latinLnBrk="0" hangingPunct="1">
      <a:defRPr sz="1700" kern="1200">
        <a:solidFill>
          <a:schemeClr val="tx1"/>
        </a:solidFill>
        <a:latin typeface="+mn-lt"/>
        <a:ea typeface="+mn-ea"/>
        <a:cs typeface="+mn-cs"/>
      </a:defRPr>
    </a:lvl4pPr>
    <a:lvl5pPr marL="1719255" algn="l" defTabSz="859627" rtl="0" eaLnBrk="1" latinLnBrk="0" hangingPunct="1">
      <a:defRPr sz="1700" kern="1200">
        <a:solidFill>
          <a:schemeClr val="tx1"/>
        </a:solidFill>
        <a:latin typeface="+mn-lt"/>
        <a:ea typeface="+mn-ea"/>
        <a:cs typeface="+mn-cs"/>
      </a:defRPr>
    </a:lvl5pPr>
    <a:lvl6pPr marL="2149069" algn="l" defTabSz="859627" rtl="0" eaLnBrk="1" latinLnBrk="0" hangingPunct="1">
      <a:defRPr sz="1700" kern="1200">
        <a:solidFill>
          <a:schemeClr val="tx1"/>
        </a:solidFill>
        <a:latin typeface="+mn-lt"/>
        <a:ea typeface="+mn-ea"/>
        <a:cs typeface="+mn-cs"/>
      </a:defRPr>
    </a:lvl6pPr>
    <a:lvl7pPr marL="2578882" algn="l" defTabSz="859627" rtl="0" eaLnBrk="1" latinLnBrk="0" hangingPunct="1">
      <a:defRPr sz="1700" kern="1200">
        <a:solidFill>
          <a:schemeClr val="tx1"/>
        </a:solidFill>
        <a:latin typeface="+mn-lt"/>
        <a:ea typeface="+mn-ea"/>
        <a:cs typeface="+mn-cs"/>
      </a:defRPr>
    </a:lvl7pPr>
    <a:lvl8pPr marL="3008696" algn="l" defTabSz="859627" rtl="0" eaLnBrk="1" latinLnBrk="0" hangingPunct="1">
      <a:defRPr sz="1700" kern="1200">
        <a:solidFill>
          <a:schemeClr val="tx1"/>
        </a:solidFill>
        <a:latin typeface="+mn-lt"/>
        <a:ea typeface="+mn-ea"/>
        <a:cs typeface="+mn-cs"/>
      </a:defRPr>
    </a:lvl8pPr>
    <a:lvl9pPr marL="3438510" algn="l" defTabSz="859627" rtl="0" eaLnBrk="1" latinLnBrk="0" hangingPunct="1">
      <a:defRPr sz="1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168" userDrawn="1">
          <p15:clr>
            <a:srgbClr val="A4A3A4"/>
          </p15:clr>
        </p15:guide>
        <p15:guide id="2" orient="horz" pos="244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C1C19"/>
    <a:srgbClr val="26262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1146" y="-102"/>
      </p:cViewPr>
      <p:guideLst>
        <p:guide orient="horz" pos="2160"/>
        <p:guide pos="3120"/>
      </p:guideLst>
    </p:cSldViewPr>
  </p:slideViewPr>
  <p:notesTextViewPr>
    <p:cViewPr>
      <p:scale>
        <a:sx n="1" d="1"/>
        <a:sy n="1" d="1"/>
      </p:scale>
      <p:origin x="0" y="0"/>
    </p:cViewPr>
  </p:notesTextViewPr>
  <p:notesViewPr>
    <p:cSldViewPr>
      <p:cViewPr varScale="1">
        <p:scale>
          <a:sx n="95" d="100"/>
          <a:sy n="95" d="100"/>
        </p:scale>
        <p:origin x="358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278842"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93123" y="3"/>
            <a:ext cx="4278842" cy="344091"/>
          </a:xfrm>
          <a:prstGeom prst="rect">
            <a:avLst/>
          </a:prstGeom>
        </p:spPr>
        <p:txBody>
          <a:bodyPr vert="horz" lIns="91440" tIns="45720" rIns="91440" bIns="45720" rtlCol="0"/>
          <a:lstStyle>
            <a:lvl1pPr algn="r">
              <a:defRPr sz="1200"/>
            </a:lvl1pPr>
          </a:lstStyle>
          <a:p>
            <a:fld id="{11A4C4C9-9907-4BB6-B95A-E6BBD959AAB4}" type="datetimeFigureOut">
              <a:rPr lang="en-US" smtClean="0"/>
              <a:pPr/>
              <a:t>7/24/2016</a:t>
            </a:fld>
            <a:endParaRPr lang="en-US"/>
          </a:p>
        </p:txBody>
      </p:sp>
      <p:sp>
        <p:nvSpPr>
          <p:cNvPr id="4" name="Footer Placeholder 3"/>
          <p:cNvSpPr>
            <a:spLocks noGrp="1"/>
          </p:cNvSpPr>
          <p:nvPr>
            <p:ph type="ftr" sz="quarter" idx="2"/>
          </p:nvPr>
        </p:nvSpPr>
        <p:spPr>
          <a:xfrm>
            <a:off x="0" y="6513913"/>
            <a:ext cx="4278842" cy="3440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93123" y="6513913"/>
            <a:ext cx="4278842" cy="344091"/>
          </a:xfrm>
          <a:prstGeom prst="rect">
            <a:avLst/>
          </a:prstGeom>
        </p:spPr>
        <p:txBody>
          <a:bodyPr vert="horz" lIns="91440" tIns="45720" rIns="91440" bIns="45720" rtlCol="0" anchor="b"/>
          <a:lstStyle>
            <a:lvl1pPr algn="r">
              <a:defRPr sz="1200"/>
            </a:lvl1pPr>
          </a:lstStyle>
          <a:p>
            <a:fld id="{082D650F-38E5-40ED-AA32-287D3AC686E8}" type="slidenum">
              <a:rPr lang="en-US" smtClean="0"/>
              <a:pPr/>
              <a:t>‹#›</a:t>
            </a:fld>
            <a:endParaRPr lang="en-US"/>
          </a:p>
        </p:txBody>
      </p:sp>
    </p:spTree>
    <p:extLst>
      <p:ext uri="{BB962C8B-B14F-4D97-AF65-F5344CB8AC3E}">
        <p14:creationId xmlns=""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278842"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3123" y="3"/>
            <a:ext cx="4278842" cy="344091"/>
          </a:xfrm>
          <a:prstGeom prst="rect">
            <a:avLst/>
          </a:prstGeom>
        </p:spPr>
        <p:txBody>
          <a:bodyPr vert="horz" lIns="91440" tIns="45720" rIns="91440" bIns="45720" rtlCol="0"/>
          <a:lstStyle>
            <a:lvl1pPr algn="r">
              <a:defRPr sz="1200"/>
            </a:lvl1pPr>
          </a:lstStyle>
          <a:p>
            <a:fld id="{B6DA592C-A796-4264-BD45-11AED491B3E4}" type="datetimeFigureOut">
              <a:rPr lang="en-US" smtClean="0"/>
              <a:pPr/>
              <a:t>7/24/2016</a:t>
            </a:fld>
            <a:endParaRPr lang="en-US"/>
          </a:p>
        </p:txBody>
      </p:sp>
      <p:sp>
        <p:nvSpPr>
          <p:cNvPr id="4" name="Slide Image Placeholder 3"/>
          <p:cNvSpPr>
            <a:spLocks noGrp="1" noRot="1" noChangeAspect="1"/>
          </p:cNvSpPr>
          <p:nvPr>
            <p:ph type="sldImg" idx="2"/>
          </p:nvPr>
        </p:nvSpPr>
        <p:spPr>
          <a:xfrm>
            <a:off x="3265488" y="857250"/>
            <a:ext cx="33432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426" y="3300416"/>
            <a:ext cx="78994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3"/>
            <a:ext cx="4278842" cy="3440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3123" y="6513913"/>
            <a:ext cx="4278842" cy="344091"/>
          </a:xfrm>
          <a:prstGeom prst="rect">
            <a:avLst/>
          </a:prstGeom>
        </p:spPr>
        <p:txBody>
          <a:bodyPr vert="horz" lIns="91440" tIns="45720" rIns="91440" bIns="45720" rtlCol="0" anchor="b"/>
          <a:lstStyle>
            <a:lvl1pPr algn="r">
              <a:defRPr sz="1200"/>
            </a:lvl1pPr>
          </a:lstStyle>
          <a:p>
            <a:fld id="{6DA02A30-9192-49A2-98D9-8D2828AE31E2}" type="slidenum">
              <a:rPr lang="en-US" smtClean="0"/>
              <a:pPr/>
              <a:t>‹#›</a:t>
            </a:fld>
            <a:endParaRPr lang="en-US"/>
          </a:p>
        </p:txBody>
      </p:sp>
    </p:spTree>
    <p:extLst>
      <p:ext uri="{BB962C8B-B14F-4D97-AF65-F5344CB8AC3E}">
        <p14:creationId xmlns=""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859627" rtl="0" eaLnBrk="1" latinLnBrk="0" hangingPunct="1">
      <a:defRPr sz="1100" kern="1200">
        <a:solidFill>
          <a:schemeClr val="tx1"/>
        </a:solidFill>
        <a:latin typeface="+mn-lt"/>
        <a:ea typeface="+mn-ea"/>
        <a:cs typeface="+mn-cs"/>
      </a:defRPr>
    </a:lvl1pPr>
    <a:lvl2pPr marL="429814" algn="l" defTabSz="859627" rtl="0" eaLnBrk="1" latinLnBrk="0" hangingPunct="1">
      <a:defRPr sz="1100" kern="1200">
        <a:solidFill>
          <a:schemeClr val="tx1"/>
        </a:solidFill>
        <a:latin typeface="+mn-lt"/>
        <a:ea typeface="+mn-ea"/>
        <a:cs typeface="+mn-cs"/>
      </a:defRPr>
    </a:lvl2pPr>
    <a:lvl3pPr marL="859627" algn="l" defTabSz="859627" rtl="0" eaLnBrk="1" latinLnBrk="0" hangingPunct="1">
      <a:defRPr sz="1100" kern="1200">
        <a:solidFill>
          <a:schemeClr val="tx1"/>
        </a:solidFill>
        <a:latin typeface="+mn-lt"/>
        <a:ea typeface="+mn-ea"/>
        <a:cs typeface="+mn-cs"/>
      </a:defRPr>
    </a:lvl3pPr>
    <a:lvl4pPr marL="1289441" algn="l" defTabSz="859627" rtl="0" eaLnBrk="1" latinLnBrk="0" hangingPunct="1">
      <a:defRPr sz="1100" kern="1200">
        <a:solidFill>
          <a:schemeClr val="tx1"/>
        </a:solidFill>
        <a:latin typeface="+mn-lt"/>
        <a:ea typeface="+mn-ea"/>
        <a:cs typeface="+mn-cs"/>
      </a:defRPr>
    </a:lvl4pPr>
    <a:lvl5pPr marL="1719255" algn="l" defTabSz="859627" rtl="0" eaLnBrk="1" latinLnBrk="0" hangingPunct="1">
      <a:defRPr sz="1100" kern="1200">
        <a:solidFill>
          <a:schemeClr val="tx1"/>
        </a:solidFill>
        <a:latin typeface="+mn-lt"/>
        <a:ea typeface="+mn-ea"/>
        <a:cs typeface="+mn-cs"/>
      </a:defRPr>
    </a:lvl5pPr>
    <a:lvl6pPr marL="2149069" algn="l" defTabSz="859627" rtl="0" eaLnBrk="1" latinLnBrk="0" hangingPunct="1">
      <a:defRPr sz="1100" kern="1200">
        <a:solidFill>
          <a:schemeClr val="tx1"/>
        </a:solidFill>
        <a:latin typeface="+mn-lt"/>
        <a:ea typeface="+mn-ea"/>
        <a:cs typeface="+mn-cs"/>
      </a:defRPr>
    </a:lvl6pPr>
    <a:lvl7pPr marL="2578882" algn="l" defTabSz="859627" rtl="0" eaLnBrk="1" latinLnBrk="0" hangingPunct="1">
      <a:defRPr sz="1100" kern="1200">
        <a:solidFill>
          <a:schemeClr val="tx1"/>
        </a:solidFill>
        <a:latin typeface="+mn-lt"/>
        <a:ea typeface="+mn-ea"/>
        <a:cs typeface="+mn-cs"/>
      </a:defRPr>
    </a:lvl7pPr>
    <a:lvl8pPr marL="3008696" algn="l" defTabSz="859627" rtl="0" eaLnBrk="1" latinLnBrk="0" hangingPunct="1">
      <a:defRPr sz="1100" kern="1200">
        <a:solidFill>
          <a:schemeClr val="tx1"/>
        </a:solidFill>
        <a:latin typeface="+mn-lt"/>
        <a:ea typeface="+mn-ea"/>
        <a:cs typeface="+mn-cs"/>
      </a:defRPr>
    </a:lvl8pPr>
    <a:lvl9pPr marL="3438510" algn="l" defTabSz="859627"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41" name="Instructional Text"/>
          <p:cNvSpPr/>
          <p:nvPr/>
        </p:nvSpPr>
        <p:spPr>
          <a:xfrm>
            <a:off x="10131136" y="4014"/>
            <a:ext cx="1651000" cy="685398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5963" tIns="42981" rIns="85963" bIns="42981" numCol="1" spcCol="0" rtlCol="0" fromWordArt="0" anchor="t" anchorCtr="0" forceAA="0" compatLnSpc="1">
            <a:prstTxWarp prst="textNoShape">
              <a:avLst/>
            </a:prstTxWarp>
            <a:noAutofit/>
          </a:bodyPr>
          <a:lstStyle/>
          <a:p>
            <a:pPr>
              <a:spcBef>
                <a:spcPts val="1128"/>
              </a:spcBef>
            </a:pPr>
            <a:r>
              <a:rPr lang="en-US" sz="1000" b="1" i="1" baseline="0" dirty="0" smtClean="0">
                <a:latin typeface="Arial" pitchFamily="34" charset="0"/>
                <a:cs typeface="Arial" pitchFamily="34" charset="0"/>
              </a:rPr>
              <a:t>Note: </a:t>
            </a:r>
          </a:p>
          <a:p>
            <a:pPr>
              <a:spcBef>
                <a:spcPts val="1128"/>
              </a:spcBef>
            </a:pPr>
            <a:r>
              <a:rPr lang="en-US" sz="1000" b="1" i="1" baseline="0" dirty="0" smtClean="0">
                <a:latin typeface="Arial" pitchFamily="34" charset="0"/>
                <a:cs typeface="Arial" pitchFamily="34" charset="0"/>
              </a:rPr>
              <a:t>This brochure </a:t>
            </a:r>
            <a:r>
              <a:rPr lang="en-US" sz="1000" b="1" i="1" dirty="0" smtClean="0">
                <a:latin typeface="Arial" pitchFamily="34" charset="0"/>
                <a:cs typeface="Arial" pitchFamily="34" charset="0"/>
              </a:rPr>
              <a:t>is designed to be printed. </a:t>
            </a:r>
            <a:r>
              <a:rPr lang="en-US" sz="1000" b="1" i="1" baseline="0" dirty="0" smtClean="0">
                <a:latin typeface="Arial" pitchFamily="34" charset="0"/>
                <a:cs typeface="Arial" pitchFamily="34" charset="0"/>
              </a:rPr>
              <a:t>You should test print on regular paper to ensure proper positioning before printing on</a:t>
            </a:r>
            <a:r>
              <a:rPr lang="en-US" sz="1000" b="1" i="1" dirty="0" smtClean="0">
                <a:latin typeface="Arial" pitchFamily="34" charset="0"/>
                <a:cs typeface="Arial" pitchFamily="34" charset="0"/>
              </a:rPr>
              <a:t> card stock.</a:t>
            </a:r>
          </a:p>
          <a:p>
            <a:pPr>
              <a:spcBef>
                <a:spcPts val="1128"/>
              </a:spcBef>
            </a:pPr>
            <a:r>
              <a:rPr lang="en-US" sz="1000" b="1" i="1" baseline="0" dirty="0" smtClean="0">
                <a:latin typeface="Arial" pitchFamily="34" charset="0"/>
                <a:cs typeface="Arial" pitchFamily="34" charset="0"/>
              </a:rPr>
              <a:t>You may need to uncheck Scale to Fit Paper in the Print dialog (in the Full Page Slides dropdown).</a:t>
            </a:r>
          </a:p>
          <a:p>
            <a:pPr>
              <a:spcBef>
                <a:spcPts val="1128"/>
              </a:spcBef>
            </a:pPr>
            <a:r>
              <a:rPr lang="en-US" sz="1000" b="1" i="1" dirty="0" smtClean="0">
                <a:latin typeface="Arial" pitchFamily="34" charset="0"/>
                <a:cs typeface="Arial" pitchFamily="34" charset="0"/>
              </a:rPr>
              <a:t>Check your printer instructions to print double-sided pages.</a:t>
            </a:r>
            <a:endParaRPr lang="en-US" sz="1000" b="1" i="1" baseline="0" dirty="0" smtClean="0">
              <a:latin typeface="Arial" pitchFamily="34" charset="0"/>
              <a:cs typeface="Arial" pitchFamily="34" charset="0"/>
            </a:endParaRPr>
          </a:p>
          <a:p>
            <a:pPr>
              <a:spcBef>
                <a:spcPts val="1128"/>
              </a:spcBef>
            </a:pPr>
            <a:r>
              <a:rPr lang="en-US" sz="1000" b="1" i="1" baseline="0" dirty="0" smtClean="0">
                <a:latin typeface="Arial" pitchFamily="34" charset="0"/>
                <a:cs typeface="Arial" pitchFamily="34" charset="0"/>
              </a:rPr>
              <a:t>To change images on this slide, select a picture and delete it. Then click the Insert Picture icon</a:t>
            </a:r>
          </a:p>
          <a:p>
            <a:pPr>
              <a:spcBef>
                <a:spcPts val="1128"/>
              </a:spcBef>
            </a:pPr>
            <a:r>
              <a:rPr lang="en-US" sz="1000" b="1" i="1" baseline="0" dirty="0" smtClean="0">
                <a:latin typeface="Arial" pitchFamily="34" charset="0"/>
                <a:cs typeface="Arial" pitchFamily="34" charset="0"/>
              </a:rPr>
              <a:t>in the placeholder to insert your own image.</a:t>
            </a:r>
          </a:p>
          <a:p>
            <a:pPr>
              <a:spcBef>
                <a:spcPts val="1128"/>
              </a:spcBef>
            </a:pPr>
            <a:r>
              <a:rPr lang="en-US" sz="1000" b="1" i="1" dirty="0" smtClean="0">
                <a:latin typeface="Arial" pitchFamily="34" charset="0"/>
                <a:cs typeface="Arial" pitchFamily="34" charset="0"/>
              </a:rPr>
              <a:t>To change the logo to your own, right-click  the picture “replace with LOGO” and choose Change Picture.</a:t>
            </a:r>
          </a:p>
        </p:txBody>
      </p:sp>
      <p:pic>
        <p:nvPicPr>
          <p:cNvPr id="4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2382" t="11880" r="7418" b="10952"/>
          <a:stretch/>
        </p:blipFill>
        <p:spPr bwMode="auto">
          <a:xfrm>
            <a:off x="11134870" y="3902449"/>
            <a:ext cx="285887" cy="2529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7057275" y="3832412"/>
            <a:ext cx="2395451" cy="2622177"/>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en-US"/>
          </a:p>
        </p:txBody>
      </p:sp>
      <p:sp>
        <p:nvSpPr>
          <p:cNvPr id="13" name="Picture Placeholder 11"/>
          <p:cNvSpPr>
            <a:spLocks noGrp="1"/>
          </p:cNvSpPr>
          <p:nvPr>
            <p:ph type="pic" sz="quarter" idx="11"/>
          </p:nvPr>
        </p:nvSpPr>
        <p:spPr>
          <a:xfrm>
            <a:off x="450273" y="403412"/>
            <a:ext cx="2392074" cy="2017059"/>
          </a:xfrm>
          <a:solidFill>
            <a:schemeClr val="bg2"/>
          </a:solidFill>
        </p:spPr>
        <p:txBody>
          <a:bodyPr tIns="257888">
            <a:normAutofit/>
          </a:bodyPr>
          <a:lstStyle>
            <a:lvl1pPr marL="0" indent="0" algn="ctr">
              <a:buNone/>
              <a:defRPr sz="1300"/>
            </a:lvl1pPr>
          </a:lstStyle>
          <a:p>
            <a:r>
              <a:rPr lang="en-US" smtClean="0"/>
              <a:t>Click icon to add picture</a:t>
            </a:r>
            <a:endParaRPr lang="en-US"/>
          </a:p>
        </p:txBody>
      </p:sp>
      <p:sp>
        <p:nvSpPr>
          <p:cNvPr id="28" name="Text Placeholder 25"/>
          <p:cNvSpPr>
            <a:spLocks noGrp="1"/>
          </p:cNvSpPr>
          <p:nvPr>
            <p:ph type="body" sz="quarter" idx="15" hasCustomPrompt="1"/>
          </p:nvPr>
        </p:nvSpPr>
        <p:spPr>
          <a:xfrm>
            <a:off x="450273" y="2551243"/>
            <a:ext cx="2392074" cy="242047"/>
          </a:xfrm>
        </p:spPr>
        <p:txBody>
          <a:bodyPr>
            <a:noAutofit/>
          </a:bodyPr>
          <a:lstStyle>
            <a:lvl1pPr marL="0" indent="0">
              <a:lnSpc>
                <a:spcPct val="100000"/>
              </a:lnSpc>
              <a:spcBef>
                <a:spcPts val="0"/>
              </a:spcBef>
              <a:buNone/>
              <a:defRPr sz="800" b="0" i="1" baseline="0">
                <a:latin typeface="+mn-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[Type a caption for your photo]</a:t>
            </a:r>
            <a:endParaRPr lang="en-US" dirty="0"/>
          </a:p>
        </p:txBody>
      </p:sp>
      <p:sp>
        <p:nvSpPr>
          <p:cNvPr id="27" name="Text Placeholder 25"/>
          <p:cNvSpPr>
            <a:spLocks noGrp="1"/>
          </p:cNvSpPr>
          <p:nvPr>
            <p:ph type="body" sz="quarter" idx="14" hasCustomPrompt="1"/>
          </p:nvPr>
        </p:nvSpPr>
        <p:spPr>
          <a:xfrm>
            <a:off x="450273" y="2859853"/>
            <a:ext cx="2392074" cy="403412"/>
          </a:xfrm>
        </p:spPr>
        <p:txBody>
          <a:bodyPr>
            <a:noAutofit/>
          </a:bodyPr>
          <a:lstStyle>
            <a:lvl1pPr marL="0" indent="0">
              <a:lnSpc>
                <a:spcPct val="100000"/>
              </a:lnSpc>
              <a:spcBef>
                <a:spcPts val="0"/>
              </a:spcBef>
              <a:buNone/>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How do you get started with this template?</a:t>
            </a:r>
            <a:endParaRPr lang="en-US" dirty="0"/>
          </a:p>
        </p:txBody>
      </p:sp>
      <p:sp>
        <p:nvSpPr>
          <p:cNvPr id="26" name="Text Placeholder 25"/>
          <p:cNvSpPr>
            <a:spLocks noGrp="1"/>
          </p:cNvSpPr>
          <p:nvPr>
            <p:ph type="body" sz="quarter" idx="13" hasCustomPrompt="1"/>
          </p:nvPr>
        </p:nvSpPr>
        <p:spPr>
          <a:xfrm>
            <a:off x="450272" y="3244776"/>
            <a:ext cx="2392074" cy="360717"/>
          </a:xfrm>
        </p:spPr>
        <p:txBody>
          <a:bodyPr>
            <a:noAutofit/>
          </a:bodyPr>
          <a:lstStyle>
            <a:lvl1pPr marL="0" indent="0">
              <a:lnSpc>
                <a:spcPct val="120000"/>
              </a:lnSpc>
              <a:spcBef>
                <a:spcPts val="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You can use this fresh, professional brochure just as is or easily customize it.</a:t>
            </a:r>
            <a:endParaRPr lang="en-US" dirty="0"/>
          </a:p>
        </p:txBody>
      </p:sp>
      <p:sp>
        <p:nvSpPr>
          <p:cNvPr id="23" name="Text Placeholder 22"/>
          <p:cNvSpPr>
            <a:spLocks noGrp="1"/>
          </p:cNvSpPr>
          <p:nvPr>
            <p:ph type="body" sz="quarter" idx="12" hasCustomPrompt="1"/>
          </p:nvPr>
        </p:nvSpPr>
        <p:spPr>
          <a:xfrm>
            <a:off x="450273" y="3664325"/>
            <a:ext cx="2392074" cy="2790264"/>
          </a:xfrm>
        </p:spPr>
        <p:txBody>
          <a:bodyPr>
            <a:noAutofit/>
          </a:bodyPr>
          <a:lstStyle>
            <a:lvl1pPr marL="171925" indent="-171925">
              <a:lnSpc>
                <a:spcPct val="120000"/>
              </a:lnSpc>
              <a:spcBef>
                <a:spcPts val="940"/>
              </a:spcBef>
              <a:defRPr sz="800" baseline="0"/>
            </a:lvl1pPr>
            <a:lvl2pPr marL="214907" indent="-107453">
              <a:lnSpc>
                <a:spcPct val="100000"/>
              </a:lnSpc>
              <a:spcBef>
                <a:spcPts val="752"/>
              </a:spcBef>
              <a:defRPr sz="800"/>
            </a:lvl2pPr>
            <a:lvl3pPr marL="322360" indent="-107453">
              <a:lnSpc>
                <a:spcPct val="100000"/>
              </a:lnSpc>
              <a:spcBef>
                <a:spcPts val="564"/>
              </a:spcBef>
              <a:defRPr sz="800"/>
            </a:lvl3pPr>
            <a:lvl4pPr marL="429814" indent="-107453">
              <a:lnSpc>
                <a:spcPct val="100000"/>
              </a:lnSpc>
              <a:spcBef>
                <a:spcPts val="564"/>
              </a:spcBef>
              <a:defRPr sz="700"/>
            </a:lvl4pPr>
            <a:lvl5pPr marL="537267" indent="-107453">
              <a:lnSpc>
                <a:spcPct val="100000"/>
              </a:lnSpc>
              <a:spcBef>
                <a:spcPts val="564"/>
              </a:spcBef>
              <a:defRPr sz="700"/>
            </a:lvl5pPr>
          </a:lstStyle>
          <a:p>
            <a:pPr lvl="0"/>
            <a:r>
              <a:rPr lang="en-US" dirty="0" smtClean="0"/>
              <a:t>We’ve included a few tips throughout the template to help you get started.</a:t>
            </a:r>
            <a:br>
              <a:rPr lang="en-US" dirty="0" smtClean="0"/>
            </a:br>
            <a:r>
              <a:rPr lang="en-US" dirty="0" smtClean="0"/>
              <a:t>To replace any tip text (such as this) with your own, just click it and begin typing.</a:t>
            </a:r>
            <a:br>
              <a:rPr lang="en-US" dirty="0" smtClean="0"/>
            </a:br>
            <a:r>
              <a:rPr lang="en-US" dirty="0" smtClean="0"/>
              <a:t>To replace photos in the brochure, select an image and delete it. Then click the Insert Picture icon in the placeholder to insert your own photo.</a:t>
            </a:r>
            <a:br>
              <a:rPr lang="en-US" dirty="0" smtClean="0"/>
            </a:br>
            <a:r>
              <a:rPr lang="en-US" dirty="0" smtClean="0"/>
              <a:t>To change the logo to your own, right-click  the picture “replace with LOGO” and choose Change Picture.</a:t>
            </a:r>
            <a:endParaRPr lang="en-US" dirty="0"/>
          </a:p>
        </p:txBody>
      </p:sp>
      <p:sp>
        <p:nvSpPr>
          <p:cNvPr id="29" name="Text Placeholder 25"/>
          <p:cNvSpPr>
            <a:spLocks noGrp="1"/>
          </p:cNvSpPr>
          <p:nvPr>
            <p:ph type="body" sz="quarter" idx="16" hasCustomPrompt="1"/>
          </p:nvPr>
        </p:nvSpPr>
        <p:spPr>
          <a:xfrm>
            <a:off x="3756035" y="537882"/>
            <a:ext cx="2392074" cy="403412"/>
          </a:xfrm>
        </p:spPr>
        <p:txBody>
          <a:bodyPr>
            <a:noAutofit/>
          </a:bodyPr>
          <a:lstStyle>
            <a:lvl1pPr marL="0" indent="0">
              <a:lnSpc>
                <a:spcPct val="90000"/>
              </a:lnSpc>
              <a:spcBef>
                <a:spcPts val="0"/>
              </a:spcBef>
              <a:buNone/>
              <a:defRPr sz="1900" b="1" baseline="0">
                <a:solidFill>
                  <a:schemeClr val="accent2">
                    <a:lumMod val="75000"/>
                  </a:schemeClr>
                </a:solidFill>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Who We Are</a:t>
            </a:r>
            <a:endParaRPr lang="en-US" dirty="0"/>
          </a:p>
        </p:txBody>
      </p:sp>
      <p:sp>
        <p:nvSpPr>
          <p:cNvPr id="30" name="Text Placeholder 25"/>
          <p:cNvSpPr>
            <a:spLocks noGrp="1"/>
          </p:cNvSpPr>
          <p:nvPr>
            <p:ph type="body" sz="quarter" idx="17" hasCustomPrompt="1"/>
          </p:nvPr>
        </p:nvSpPr>
        <p:spPr>
          <a:xfrm>
            <a:off x="3756035" y="954741"/>
            <a:ext cx="2392074" cy="201706"/>
          </a:xfrm>
        </p:spPr>
        <p:txBody>
          <a:bodyPr>
            <a:noAutofit/>
          </a:bodyPr>
          <a:lstStyle>
            <a:lvl1pPr marL="0" indent="0">
              <a:lnSpc>
                <a:spcPct val="100000"/>
              </a:lnSpc>
              <a:spcBef>
                <a:spcPts val="0"/>
              </a:spcBef>
              <a:buNone/>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About Us</a:t>
            </a:r>
            <a:endParaRPr lang="en-US" dirty="0"/>
          </a:p>
        </p:txBody>
      </p:sp>
      <p:sp>
        <p:nvSpPr>
          <p:cNvPr id="45" name="Text Placeholder 25"/>
          <p:cNvSpPr>
            <a:spLocks noGrp="1"/>
          </p:cNvSpPr>
          <p:nvPr>
            <p:ph type="body" sz="quarter" idx="24" hasCustomPrompt="1"/>
          </p:nvPr>
        </p:nvSpPr>
        <p:spPr>
          <a:xfrm>
            <a:off x="3756035" y="1184687"/>
            <a:ext cx="2392074" cy="777184"/>
          </a:xfrm>
        </p:spPr>
        <p:txBody>
          <a:bodyPr>
            <a:noAutofit/>
          </a:bodyPr>
          <a:lstStyle>
            <a:lvl1pPr marL="0" indent="0">
              <a:lnSpc>
                <a:spcPct val="120000"/>
              </a:lnSpc>
              <a:spcBef>
                <a:spcPts val="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a:lnSpc>
                <a:spcPct val="120000"/>
              </a:lnSpc>
            </a:pPr>
            <a:r>
              <a:rPr lang="en-US" sz="900" b="0" cap="none" baseline="0" dirty="0" smtClean="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756035" y="2018741"/>
            <a:ext cx="2392074" cy="201706"/>
          </a:xfrm>
        </p:spPr>
        <p:txBody>
          <a:bodyPr>
            <a:noAutofit/>
          </a:bodyPr>
          <a:lstStyle>
            <a:lvl1pPr marL="0" indent="0">
              <a:lnSpc>
                <a:spcPct val="100000"/>
              </a:lnSpc>
              <a:spcBef>
                <a:spcPts val="0"/>
              </a:spcBef>
              <a:buNone/>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Contact Us</a:t>
            </a:r>
            <a:endParaRPr lang="en-US" dirty="0"/>
          </a:p>
        </p:txBody>
      </p:sp>
      <p:sp>
        <p:nvSpPr>
          <p:cNvPr id="33" name="Text Placeholder 25"/>
          <p:cNvSpPr>
            <a:spLocks noGrp="1"/>
          </p:cNvSpPr>
          <p:nvPr>
            <p:ph type="body" sz="quarter" idx="20" hasCustomPrompt="1"/>
          </p:nvPr>
        </p:nvSpPr>
        <p:spPr>
          <a:xfrm>
            <a:off x="3756035" y="2240281"/>
            <a:ext cx="2392074" cy="592006"/>
          </a:xfrm>
        </p:spPr>
        <p:txBody>
          <a:bodyPr>
            <a:noAutofit/>
          </a:bodyPr>
          <a:lstStyle>
            <a:lvl1pPr marL="0" indent="0">
              <a:lnSpc>
                <a:spcPct val="100000"/>
              </a:lnSpc>
              <a:spcBef>
                <a:spcPts val="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a:lnSpc>
                <a:spcPct val="120000"/>
              </a:lnSpc>
            </a:pPr>
            <a:r>
              <a:rPr lang="en-US" sz="900" b="0" cap="none" baseline="0" dirty="0" smtClean="0">
                <a:solidFill>
                  <a:schemeClr val="tx1"/>
                </a:solidFill>
                <a:latin typeface="+mn-lt"/>
              </a:rPr>
              <a:t>Phone: [Telephone]</a:t>
            </a:r>
            <a:br>
              <a:rPr lang="en-US" sz="900" b="0" cap="none" baseline="0" dirty="0" smtClean="0">
                <a:solidFill>
                  <a:schemeClr val="tx1"/>
                </a:solidFill>
                <a:latin typeface="+mn-lt"/>
              </a:rPr>
            </a:br>
            <a:r>
              <a:rPr lang="en-US" sz="900" b="0" cap="none" baseline="0" dirty="0" smtClean="0">
                <a:solidFill>
                  <a:schemeClr val="tx1"/>
                </a:solidFill>
                <a:latin typeface="+mn-lt"/>
              </a:rPr>
              <a:t>Email: [Email address]</a:t>
            </a:r>
            <a:br>
              <a:rPr lang="en-US" sz="900" b="0" cap="none" baseline="0" dirty="0" smtClean="0">
                <a:solidFill>
                  <a:schemeClr val="tx1"/>
                </a:solidFill>
                <a:latin typeface="+mn-lt"/>
              </a:rPr>
            </a:br>
            <a:r>
              <a:rPr lang="en-US" sz="900" b="0" cap="none" baseline="0" dirty="0" smtClean="0">
                <a:solidFill>
                  <a:schemeClr val="tx1"/>
                </a:solidFill>
                <a:latin typeface="+mn-lt"/>
              </a:rPr>
              <a:t>Web: [Web address]</a:t>
            </a:r>
          </a:p>
        </p:txBody>
      </p:sp>
      <p:sp>
        <p:nvSpPr>
          <p:cNvPr id="34" name="Text Placeholder 25"/>
          <p:cNvSpPr>
            <a:spLocks noGrp="1"/>
          </p:cNvSpPr>
          <p:nvPr>
            <p:ph type="body" sz="quarter" idx="21" hasCustomPrompt="1"/>
          </p:nvPr>
        </p:nvSpPr>
        <p:spPr>
          <a:xfrm>
            <a:off x="4674706" y="6045237"/>
            <a:ext cx="1485275" cy="134471"/>
          </a:xfrm>
        </p:spPr>
        <p:txBody>
          <a:bodyPr>
            <a:noAutofit/>
          </a:bodyPr>
          <a:lstStyle>
            <a:lvl1pPr marL="0" indent="0">
              <a:lnSpc>
                <a:spcPct val="90000"/>
              </a:lnSpc>
              <a:spcBef>
                <a:spcPts val="0"/>
              </a:spcBef>
              <a:buNone/>
              <a:defRPr sz="900" b="1" cap="all" baseline="0">
                <a:solidFill>
                  <a:schemeClr val="accent2">
                    <a:lumMod val="75000"/>
                  </a:schemeClr>
                </a:solidFill>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[company name]</a:t>
            </a:r>
            <a:endParaRPr lang="en-US" dirty="0"/>
          </a:p>
        </p:txBody>
      </p:sp>
      <p:sp>
        <p:nvSpPr>
          <p:cNvPr id="37" name="Text Placeholder 36"/>
          <p:cNvSpPr>
            <a:spLocks noGrp="1"/>
          </p:cNvSpPr>
          <p:nvPr>
            <p:ph type="body" sz="quarter" idx="22" hasCustomPrompt="1"/>
          </p:nvPr>
        </p:nvSpPr>
        <p:spPr>
          <a:xfrm>
            <a:off x="4674706" y="6180268"/>
            <a:ext cx="1485275" cy="274320"/>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smtClean="0"/>
              <a:t>[Address]</a:t>
            </a:r>
            <a:br>
              <a:rPr lang="en-US" dirty="0" smtClean="0"/>
            </a:br>
            <a:r>
              <a:rPr lang="en-US" dirty="0" smtClean="0"/>
              <a:t>[City, ST ZIP Code]</a:t>
            </a:r>
          </a:p>
        </p:txBody>
      </p:sp>
      <p:sp>
        <p:nvSpPr>
          <p:cNvPr id="12" name="Picture Placeholder 11"/>
          <p:cNvSpPr>
            <a:spLocks noGrp="1"/>
          </p:cNvSpPr>
          <p:nvPr>
            <p:ph type="pic" sz="quarter" idx="10"/>
          </p:nvPr>
        </p:nvSpPr>
        <p:spPr>
          <a:xfrm>
            <a:off x="7057400" y="403412"/>
            <a:ext cx="2392074" cy="3227294"/>
          </a:xfrm>
          <a:solidFill>
            <a:schemeClr val="bg2"/>
          </a:solidFill>
        </p:spPr>
        <p:txBody>
          <a:bodyPr tIns="257888">
            <a:normAutofit/>
          </a:bodyPr>
          <a:lstStyle>
            <a:lvl1pPr marL="0" indent="0" algn="ctr">
              <a:buNone/>
              <a:defRPr sz="1300"/>
            </a:lvl1pPr>
          </a:lstStyle>
          <a:p>
            <a:r>
              <a:rPr lang="en-US" smtClean="0"/>
              <a:t>Click icon to add picture</a:t>
            </a:r>
            <a:endParaRPr lang="en-US"/>
          </a:p>
        </p:txBody>
      </p:sp>
      <p:sp>
        <p:nvSpPr>
          <p:cNvPr id="10" name="Title 9"/>
          <p:cNvSpPr>
            <a:spLocks noGrp="1"/>
          </p:cNvSpPr>
          <p:nvPr>
            <p:ph type="title" hasCustomPrompt="1"/>
          </p:nvPr>
        </p:nvSpPr>
        <p:spPr>
          <a:xfrm>
            <a:off x="7211399" y="3969572"/>
            <a:ext cx="2057183" cy="726141"/>
          </a:xfrm>
        </p:spPr>
        <p:txBody>
          <a:bodyPr>
            <a:normAutofit/>
          </a:bodyPr>
          <a:lstStyle>
            <a:lvl1pPr>
              <a:lnSpc>
                <a:spcPct val="85000"/>
              </a:lnSpc>
              <a:defRPr sz="2600" b="1" cap="all" baseline="0">
                <a:solidFill>
                  <a:schemeClr val="bg1"/>
                </a:solidFill>
              </a:defRPr>
            </a:lvl1pPr>
          </a:lstStyle>
          <a:p>
            <a:r>
              <a:rPr lang="en-US" dirty="0" smtClean="0"/>
              <a:t>Company name</a:t>
            </a:r>
            <a:endParaRPr lang="en-US" dirty="0"/>
          </a:p>
        </p:txBody>
      </p:sp>
      <p:sp>
        <p:nvSpPr>
          <p:cNvPr id="40" name="Text Placeholder 25"/>
          <p:cNvSpPr>
            <a:spLocks noGrp="1"/>
          </p:cNvSpPr>
          <p:nvPr>
            <p:ph type="body" sz="quarter" idx="23" hasCustomPrompt="1"/>
          </p:nvPr>
        </p:nvSpPr>
        <p:spPr>
          <a:xfrm>
            <a:off x="7211400" y="5845569"/>
            <a:ext cx="2057184" cy="387927"/>
          </a:xfrm>
        </p:spPr>
        <p:txBody>
          <a:bodyPr>
            <a:noAutofit/>
          </a:bodyPr>
          <a:lstStyle>
            <a:lvl1pPr marL="0" indent="0">
              <a:lnSpc>
                <a:spcPct val="100000"/>
              </a:lnSpc>
              <a:spcBef>
                <a:spcPts val="0"/>
              </a:spcBef>
              <a:buNone/>
              <a:defRPr sz="1200" b="0" i="1" baseline="0">
                <a:solidFill>
                  <a:schemeClr val="bg1"/>
                </a:solidFill>
                <a:latin typeface="+mn-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[Brochure subtitle or company tagline.]</a:t>
            </a:r>
            <a:endParaRPr lang="en-US" dirty="0"/>
          </a:p>
        </p:txBody>
      </p:sp>
    </p:spTree>
    <p:extLst>
      <p:ext uri="{BB962C8B-B14F-4D97-AF65-F5344CB8AC3E}">
        <p14:creationId xmlns="" xmlns:p14="http://schemas.microsoft.com/office/powerpoint/2010/main" val="478386529"/>
      </p:ext>
    </p:extLst>
  </p:cSld>
  <p:clrMapOvr>
    <a:masterClrMapping/>
  </p:clrMapOvr>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sp>
        <p:nvSpPr>
          <p:cNvPr id="38" name="Instructional Text"/>
          <p:cNvSpPr/>
          <p:nvPr/>
        </p:nvSpPr>
        <p:spPr>
          <a:xfrm>
            <a:off x="10131136" y="4014"/>
            <a:ext cx="1651000" cy="685398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5963" tIns="42981" rIns="85963" bIns="42981" numCol="1" spcCol="0" rtlCol="0" fromWordArt="0" anchor="t" anchorCtr="0" forceAA="0" compatLnSpc="1">
            <a:prstTxWarp prst="textNoShape">
              <a:avLst/>
            </a:prstTxWarp>
            <a:noAutofit/>
          </a:bodyPr>
          <a:lstStyle/>
          <a:p>
            <a:pPr>
              <a:spcBef>
                <a:spcPts val="1128"/>
              </a:spcBef>
            </a:pPr>
            <a:r>
              <a:rPr lang="en-US" sz="1000" b="1" i="1" baseline="0" dirty="0" smtClean="0">
                <a:latin typeface="Arial" pitchFamily="34" charset="0"/>
                <a:cs typeface="Arial" pitchFamily="34" charset="0"/>
              </a:rPr>
              <a:t>Note: </a:t>
            </a:r>
          </a:p>
          <a:p>
            <a:pPr>
              <a:spcBef>
                <a:spcPts val="1128"/>
              </a:spcBef>
            </a:pPr>
            <a:r>
              <a:rPr lang="en-US" sz="1000" b="1" i="1" baseline="0" dirty="0" smtClean="0">
                <a:latin typeface="Arial" pitchFamily="34" charset="0"/>
                <a:cs typeface="Arial" pitchFamily="34" charset="0"/>
              </a:rPr>
              <a:t>This brochure </a:t>
            </a:r>
            <a:r>
              <a:rPr lang="en-US" sz="1000" b="1" i="1" dirty="0" smtClean="0">
                <a:latin typeface="Arial" pitchFamily="34" charset="0"/>
                <a:cs typeface="Arial" pitchFamily="34" charset="0"/>
              </a:rPr>
              <a:t>is designed to be printed. </a:t>
            </a:r>
            <a:r>
              <a:rPr lang="en-US" sz="1000" b="1" i="1" baseline="0" dirty="0" smtClean="0">
                <a:latin typeface="Arial" pitchFamily="34" charset="0"/>
                <a:cs typeface="Arial" pitchFamily="34" charset="0"/>
              </a:rPr>
              <a:t>You should test print on regular paper to ensure proper positioning before printing on</a:t>
            </a:r>
            <a:r>
              <a:rPr lang="en-US" sz="1000" b="1" i="1" dirty="0" smtClean="0">
                <a:latin typeface="Arial" pitchFamily="34" charset="0"/>
                <a:cs typeface="Arial" pitchFamily="34" charset="0"/>
              </a:rPr>
              <a:t> card stock.</a:t>
            </a:r>
          </a:p>
          <a:p>
            <a:pPr>
              <a:spcBef>
                <a:spcPts val="1128"/>
              </a:spcBef>
            </a:pPr>
            <a:r>
              <a:rPr lang="en-US" sz="1000" b="1" i="1" baseline="0" dirty="0" smtClean="0">
                <a:latin typeface="Arial" pitchFamily="34" charset="0"/>
                <a:cs typeface="Arial" pitchFamily="34" charset="0"/>
              </a:rPr>
              <a:t>You may need to uncheck Scale to Fit Paper in the Print dialog (in the Full Page Slides dropdown).</a:t>
            </a:r>
          </a:p>
          <a:p>
            <a:pPr>
              <a:spcBef>
                <a:spcPts val="1128"/>
              </a:spcBef>
            </a:pPr>
            <a:r>
              <a:rPr lang="en-US" sz="1000" b="1" i="1" dirty="0" smtClean="0">
                <a:latin typeface="Arial" pitchFamily="34" charset="0"/>
                <a:cs typeface="Arial" pitchFamily="34" charset="0"/>
              </a:rPr>
              <a:t>Check your printer instructions to print double-sided pages.</a:t>
            </a:r>
            <a:endParaRPr lang="en-US" sz="1000" b="1" i="1" baseline="0" dirty="0" smtClean="0">
              <a:latin typeface="Arial" pitchFamily="34" charset="0"/>
              <a:cs typeface="Arial" pitchFamily="34" charset="0"/>
            </a:endParaRPr>
          </a:p>
          <a:p>
            <a:pPr>
              <a:spcBef>
                <a:spcPts val="1128"/>
              </a:spcBef>
            </a:pPr>
            <a:r>
              <a:rPr lang="en-US" sz="1000" b="1" i="1" baseline="0" dirty="0" smtClean="0">
                <a:latin typeface="Arial" pitchFamily="34" charset="0"/>
                <a:cs typeface="Arial" pitchFamily="34" charset="0"/>
              </a:rPr>
              <a:t>To change images on this slide, select a picture and delete it. Then click the Insert Picture icon</a:t>
            </a:r>
          </a:p>
          <a:p>
            <a:pPr>
              <a:spcBef>
                <a:spcPts val="1128"/>
              </a:spcBef>
            </a:pPr>
            <a:r>
              <a:rPr lang="en-US" sz="1000" b="1" i="1" baseline="0" dirty="0" smtClean="0">
                <a:latin typeface="Arial" pitchFamily="34" charset="0"/>
                <a:cs typeface="Arial" pitchFamily="34" charset="0"/>
              </a:rPr>
              <a:t>in the placeholder to insert your own image.</a:t>
            </a:r>
          </a:p>
          <a:p>
            <a:pPr>
              <a:spcBef>
                <a:spcPts val="1128"/>
              </a:spcBef>
            </a:pPr>
            <a:r>
              <a:rPr lang="en-US" sz="1000" b="1" i="1" dirty="0" smtClean="0">
                <a:latin typeface="Arial" pitchFamily="34" charset="0"/>
                <a:cs typeface="Arial" pitchFamily="34" charset="0"/>
              </a:rPr>
              <a:t>To change the logo to your own, right-click  the picture “replace with LOGO” and choose Change Picture.</a:t>
            </a:r>
          </a:p>
        </p:txBody>
      </p:sp>
      <p:pic>
        <p:nvPicPr>
          <p:cNvPr id="41"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2382" t="11880" r="7418" b="10952"/>
          <a:stretch/>
        </p:blipFill>
        <p:spPr bwMode="auto">
          <a:xfrm>
            <a:off x="11134870" y="3902449"/>
            <a:ext cx="285887" cy="2529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9" name="Straight Connector 18"/>
          <p:cNvCxnSpPr/>
          <p:nvPr/>
        </p:nvCxnSpPr>
        <p:spPr>
          <a:xfrm>
            <a:off x="3755275" y="1703393"/>
            <a:ext cx="2395451"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55275" y="3121019"/>
            <a:ext cx="2395451"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0273" y="4545349"/>
            <a:ext cx="2392074" cy="218957"/>
          </a:xfrm>
        </p:spPr>
        <p:txBody>
          <a:bodyPr>
            <a:noAutofit/>
          </a:bodyPr>
          <a:lstStyle>
            <a:lvl1pPr marL="0" indent="0">
              <a:lnSpc>
                <a:spcPct val="100000"/>
              </a:lnSpc>
              <a:spcBef>
                <a:spcPts val="0"/>
              </a:spcBef>
              <a:buNone/>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Here are a couple of ideas…</a:t>
            </a:r>
            <a:endParaRPr lang="en-US" dirty="0"/>
          </a:p>
        </p:txBody>
      </p:sp>
      <p:sp>
        <p:nvSpPr>
          <p:cNvPr id="29" name="Text Placeholder 25"/>
          <p:cNvSpPr>
            <a:spLocks noGrp="1"/>
          </p:cNvSpPr>
          <p:nvPr>
            <p:ph type="body" sz="quarter" idx="16" hasCustomPrompt="1"/>
          </p:nvPr>
        </p:nvSpPr>
        <p:spPr>
          <a:xfrm>
            <a:off x="450273" y="3870219"/>
            <a:ext cx="2392074" cy="537592"/>
          </a:xfrm>
        </p:spPr>
        <p:txBody>
          <a:bodyPr>
            <a:noAutofit/>
          </a:bodyPr>
          <a:lstStyle>
            <a:lvl1pPr marL="0" indent="0">
              <a:lnSpc>
                <a:spcPct val="90000"/>
              </a:lnSpc>
              <a:spcBef>
                <a:spcPts val="0"/>
              </a:spcBef>
              <a:buNone/>
              <a:defRPr sz="1900" b="1" baseline="0">
                <a:solidFill>
                  <a:schemeClr val="accent2">
                    <a:lumMod val="75000"/>
                  </a:schemeClr>
                </a:solidFill>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What do you include in a brochure?</a:t>
            </a:r>
            <a:endParaRPr lang="en-US" dirty="0"/>
          </a:p>
        </p:txBody>
      </p:sp>
      <p:sp>
        <p:nvSpPr>
          <p:cNvPr id="13" name="Picture Placeholder 11"/>
          <p:cNvSpPr>
            <a:spLocks noGrp="1"/>
          </p:cNvSpPr>
          <p:nvPr>
            <p:ph type="pic" sz="quarter" idx="11"/>
          </p:nvPr>
        </p:nvSpPr>
        <p:spPr>
          <a:xfrm>
            <a:off x="450273" y="403412"/>
            <a:ext cx="2392074" cy="3227294"/>
          </a:xfrm>
          <a:solidFill>
            <a:schemeClr val="bg2"/>
          </a:solidFill>
        </p:spPr>
        <p:txBody>
          <a:bodyPr tIns="257888">
            <a:normAutofit/>
          </a:bodyPr>
          <a:lstStyle>
            <a:lvl1pPr marL="0" indent="0" algn="ctr">
              <a:buNone/>
              <a:defRPr sz="1300"/>
            </a:lvl1pPr>
          </a:lstStyle>
          <a:p>
            <a:r>
              <a:rPr lang="en-US" smtClean="0"/>
              <a:t>Click icon to add picture</a:t>
            </a:r>
            <a:endParaRPr lang="en-US"/>
          </a:p>
        </p:txBody>
      </p:sp>
      <p:sp>
        <p:nvSpPr>
          <p:cNvPr id="26" name="Text Placeholder 25"/>
          <p:cNvSpPr>
            <a:spLocks noGrp="1"/>
          </p:cNvSpPr>
          <p:nvPr>
            <p:ph type="body" sz="quarter" idx="13" hasCustomPrompt="1"/>
          </p:nvPr>
        </p:nvSpPr>
        <p:spPr>
          <a:xfrm>
            <a:off x="450272" y="4764306"/>
            <a:ext cx="2392074" cy="1690282"/>
          </a:xfrm>
        </p:spPr>
        <p:txBody>
          <a:bodyPr>
            <a:noAutofit/>
          </a:bodyPr>
          <a:lstStyle>
            <a:lvl1pPr marL="0" indent="0">
              <a:lnSpc>
                <a:spcPct val="120000"/>
              </a:lnSpc>
              <a:spcBef>
                <a:spcPts val="94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This spot would be perfect for a mission statement. You might use the right side of the page to summarize how you stand out from the crowd and use the center for a brief success story.</a:t>
            </a:r>
            <a:br>
              <a:rPr lang="en-US" dirty="0" smtClean="0"/>
            </a:br>
            <a:r>
              <a:rPr lang="en-US" dirty="0" smtClean="0"/>
              <a:t>(And be sure to pick photos that show off what your company does best. Pictures should always dress to impress.)</a:t>
            </a:r>
            <a:endParaRPr lang="en-US" dirty="0"/>
          </a:p>
        </p:txBody>
      </p:sp>
      <p:sp>
        <p:nvSpPr>
          <p:cNvPr id="30" name="Text Placeholder 25"/>
          <p:cNvSpPr>
            <a:spLocks noGrp="1"/>
          </p:cNvSpPr>
          <p:nvPr>
            <p:ph type="body" sz="quarter" idx="17" hasCustomPrompt="1"/>
          </p:nvPr>
        </p:nvSpPr>
        <p:spPr>
          <a:xfrm>
            <a:off x="3756035" y="540572"/>
            <a:ext cx="2392074" cy="400722"/>
          </a:xfrm>
        </p:spPr>
        <p:txBody>
          <a:bodyPr>
            <a:noAutofit/>
          </a:bodyPr>
          <a:lstStyle>
            <a:lvl1pPr marL="0" indent="0">
              <a:lnSpc>
                <a:spcPct val="100000"/>
              </a:lnSpc>
              <a:spcBef>
                <a:spcPts val="0"/>
              </a:spcBef>
              <a:buNone/>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Think a document that looks this good has to be difficult to format?</a:t>
            </a:r>
            <a:endParaRPr lang="en-US" dirty="0"/>
          </a:p>
        </p:txBody>
      </p:sp>
      <p:sp>
        <p:nvSpPr>
          <p:cNvPr id="31" name="Text Placeholder 25"/>
          <p:cNvSpPr>
            <a:spLocks noGrp="1"/>
          </p:cNvSpPr>
          <p:nvPr>
            <p:ph type="body" sz="quarter" idx="18" hasCustomPrompt="1"/>
          </p:nvPr>
        </p:nvSpPr>
        <p:spPr>
          <a:xfrm>
            <a:off x="3756035" y="941294"/>
            <a:ext cx="2392074" cy="605118"/>
          </a:xfrm>
        </p:spPr>
        <p:txBody>
          <a:bodyPr>
            <a:noAutofit/>
          </a:bodyPr>
          <a:lstStyle>
            <a:lvl1pPr marL="0" indent="0">
              <a:lnSpc>
                <a:spcPct val="120000"/>
              </a:lnSpc>
              <a:spcBef>
                <a:spcPts val="94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Think again! The placeholders in this brochure are formatted for you. Enter your own text with just a click.</a:t>
            </a:r>
            <a:endParaRPr lang="en-US" dirty="0"/>
          </a:p>
        </p:txBody>
      </p:sp>
      <p:sp>
        <p:nvSpPr>
          <p:cNvPr id="18" name="Text Placeholder 25"/>
          <p:cNvSpPr>
            <a:spLocks noGrp="1"/>
          </p:cNvSpPr>
          <p:nvPr>
            <p:ph type="body" sz="quarter" idx="23" hasCustomPrompt="1"/>
          </p:nvPr>
        </p:nvSpPr>
        <p:spPr>
          <a:xfrm>
            <a:off x="3756035" y="1760127"/>
            <a:ext cx="2392074" cy="1221621"/>
          </a:xfrm>
        </p:spPr>
        <p:txBody>
          <a:bodyPr anchor="ctr">
            <a:noAutofit/>
          </a:bodyPr>
          <a:lstStyle>
            <a:lvl1pPr marL="0" indent="0">
              <a:lnSpc>
                <a:spcPct val="130000"/>
              </a:lnSpc>
              <a:spcBef>
                <a:spcPts val="0"/>
              </a:spcBef>
              <a:buNone/>
              <a:defRPr sz="1400" i="1" baseline="0">
                <a:solidFill>
                  <a:schemeClr val="accent2">
                    <a:lumMod val="75000"/>
                  </a:schemeClr>
                </a:solidFill>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“Don’t be shy! Show them how fabulous you are! This is a great spot for a glowing testimonial.”</a:t>
            </a:r>
            <a:endParaRPr lang="en-US" dirty="0"/>
          </a:p>
        </p:txBody>
      </p:sp>
      <p:sp>
        <p:nvSpPr>
          <p:cNvPr id="32" name="Text Placeholder 25"/>
          <p:cNvSpPr>
            <a:spLocks noGrp="1"/>
          </p:cNvSpPr>
          <p:nvPr>
            <p:ph type="body" sz="quarter" idx="19" hasCustomPrompt="1"/>
          </p:nvPr>
        </p:nvSpPr>
        <p:spPr>
          <a:xfrm>
            <a:off x="3756035" y="3410388"/>
            <a:ext cx="2392074" cy="201706"/>
          </a:xfrm>
        </p:spPr>
        <p:txBody>
          <a:bodyPr>
            <a:noAutofit/>
          </a:bodyPr>
          <a:lstStyle>
            <a:lvl1pPr marL="0" marR="0" indent="0" algn="l" defTabSz="709193" rtl="0" eaLnBrk="1" fontAlgn="auto" latinLnBrk="0" hangingPunct="1">
              <a:lnSpc>
                <a:spcPct val="100000"/>
              </a:lnSpc>
              <a:spcBef>
                <a:spcPts val="0"/>
              </a:spcBef>
              <a:spcAft>
                <a:spcPts val="0"/>
              </a:spcAft>
              <a:buClrTx/>
              <a:buSzTx/>
              <a:buFont typeface="Arial" panose="020B0604020202020204" pitchFamily="34" charset="0"/>
              <a:buNone/>
              <a:tabLst/>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marL="0" marR="0" lvl="0" indent="0" algn="l" defTabSz="709193"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Get the exact results you want</a:t>
            </a:r>
          </a:p>
        </p:txBody>
      </p:sp>
      <p:sp>
        <p:nvSpPr>
          <p:cNvPr id="21" name="Text Placeholder 25"/>
          <p:cNvSpPr>
            <a:spLocks noGrp="1"/>
          </p:cNvSpPr>
          <p:nvPr>
            <p:ph type="body" sz="quarter" idx="24" hasCustomPrompt="1"/>
          </p:nvPr>
        </p:nvSpPr>
        <p:spPr>
          <a:xfrm>
            <a:off x="3756035" y="3623806"/>
            <a:ext cx="2392074" cy="745552"/>
          </a:xfrm>
        </p:spPr>
        <p:txBody>
          <a:bodyPr>
            <a:noAutofit/>
          </a:bodyPr>
          <a:lstStyle>
            <a:lvl1pPr marL="0" indent="0">
              <a:lnSpc>
                <a:spcPct val="120000"/>
              </a:lnSpc>
              <a:spcBef>
                <a:spcPts val="94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To easily customize the look of this brochure, on the Design tab of the ribbon, check out the Themes, Colors, and Fonts galleries.</a:t>
            </a:r>
            <a:endParaRPr lang="en-US" dirty="0"/>
          </a:p>
        </p:txBody>
      </p:sp>
      <p:sp>
        <p:nvSpPr>
          <p:cNvPr id="22" name="Text Placeholder 25"/>
          <p:cNvSpPr>
            <a:spLocks noGrp="1"/>
          </p:cNvSpPr>
          <p:nvPr>
            <p:ph type="body" sz="quarter" idx="25" hasCustomPrompt="1"/>
          </p:nvPr>
        </p:nvSpPr>
        <p:spPr>
          <a:xfrm>
            <a:off x="3756035" y="4461808"/>
            <a:ext cx="2392074" cy="363829"/>
          </a:xfrm>
        </p:spPr>
        <p:txBody>
          <a:bodyPr>
            <a:noAutofit/>
          </a:bodyPr>
          <a:lstStyle>
            <a:lvl1pPr marL="0" marR="0" indent="0" algn="l" defTabSz="709193" rtl="0" eaLnBrk="1" fontAlgn="auto" latinLnBrk="0" hangingPunct="1">
              <a:lnSpc>
                <a:spcPct val="100000"/>
              </a:lnSpc>
              <a:spcBef>
                <a:spcPts val="0"/>
              </a:spcBef>
              <a:spcAft>
                <a:spcPts val="0"/>
              </a:spcAft>
              <a:buClrTx/>
              <a:buSzTx/>
              <a:buFont typeface="Arial" panose="020B0604020202020204" pitchFamily="34" charset="0"/>
              <a:buNone/>
              <a:tabLst/>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Have company-branded colors or fonts?</a:t>
            </a:r>
            <a:endParaRPr lang="en-US" dirty="0"/>
          </a:p>
        </p:txBody>
      </p:sp>
      <p:sp>
        <p:nvSpPr>
          <p:cNvPr id="24" name="Text Placeholder 25"/>
          <p:cNvSpPr>
            <a:spLocks noGrp="1"/>
          </p:cNvSpPr>
          <p:nvPr>
            <p:ph type="body" sz="quarter" idx="26" hasCustomPrompt="1"/>
          </p:nvPr>
        </p:nvSpPr>
        <p:spPr>
          <a:xfrm>
            <a:off x="3756035" y="4848148"/>
            <a:ext cx="2392074" cy="680781"/>
          </a:xfrm>
        </p:spPr>
        <p:txBody>
          <a:bodyPr>
            <a:noAutofit/>
          </a:bodyPr>
          <a:lstStyle>
            <a:lvl1pPr marL="0" indent="0">
              <a:lnSpc>
                <a:spcPct val="120000"/>
              </a:lnSpc>
              <a:spcBef>
                <a:spcPts val="94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No problem! The Themes, Colors, and Fonts galleries give you the option to add your own.</a:t>
            </a:r>
            <a:endParaRPr lang="en-US" dirty="0"/>
          </a:p>
        </p:txBody>
      </p:sp>
      <p:sp>
        <p:nvSpPr>
          <p:cNvPr id="12" name="Picture Placeholder 11"/>
          <p:cNvSpPr>
            <a:spLocks noGrp="1"/>
          </p:cNvSpPr>
          <p:nvPr>
            <p:ph type="pic" sz="quarter" idx="10"/>
          </p:nvPr>
        </p:nvSpPr>
        <p:spPr>
          <a:xfrm>
            <a:off x="7057400" y="403412"/>
            <a:ext cx="2392074" cy="1411941"/>
          </a:xfrm>
          <a:solidFill>
            <a:schemeClr val="bg2"/>
          </a:solidFill>
        </p:spPr>
        <p:txBody>
          <a:bodyPr tIns="257888">
            <a:normAutofit/>
          </a:bodyPr>
          <a:lstStyle>
            <a:lvl1pPr marL="0" indent="0" algn="ctr">
              <a:buNone/>
              <a:defRPr sz="1300"/>
            </a:lvl1pPr>
          </a:lstStyle>
          <a:p>
            <a:r>
              <a:rPr lang="en-US" smtClean="0"/>
              <a:t>Click icon to add picture</a:t>
            </a:r>
            <a:endParaRPr lang="en-US"/>
          </a:p>
        </p:txBody>
      </p:sp>
      <p:sp>
        <p:nvSpPr>
          <p:cNvPr id="28" name="Text Placeholder 25"/>
          <p:cNvSpPr>
            <a:spLocks noGrp="1"/>
          </p:cNvSpPr>
          <p:nvPr>
            <p:ph type="body" sz="quarter" idx="15" hasCustomPrompt="1"/>
          </p:nvPr>
        </p:nvSpPr>
        <p:spPr>
          <a:xfrm>
            <a:off x="7057400" y="1960495"/>
            <a:ext cx="2392074" cy="242047"/>
          </a:xfrm>
        </p:spPr>
        <p:txBody>
          <a:bodyPr>
            <a:noAutofit/>
          </a:bodyPr>
          <a:lstStyle>
            <a:lvl1pPr marL="0" indent="0">
              <a:lnSpc>
                <a:spcPct val="100000"/>
              </a:lnSpc>
              <a:spcBef>
                <a:spcPts val="0"/>
              </a:spcBef>
              <a:buNone/>
              <a:defRPr sz="800" b="0" i="1" baseline="0">
                <a:latin typeface="+mn-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[Type a caption for your photo]</a:t>
            </a:r>
            <a:endParaRPr lang="en-US" dirty="0"/>
          </a:p>
        </p:txBody>
      </p:sp>
      <p:sp>
        <p:nvSpPr>
          <p:cNvPr id="25" name="Text Placeholder 25"/>
          <p:cNvSpPr>
            <a:spLocks noGrp="1"/>
          </p:cNvSpPr>
          <p:nvPr>
            <p:ph type="body" sz="quarter" idx="27" hasCustomPrompt="1"/>
          </p:nvPr>
        </p:nvSpPr>
        <p:spPr>
          <a:xfrm>
            <a:off x="7063654" y="2232894"/>
            <a:ext cx="2392074" cy="646794"/>
          </a:xfrm>
        </p:spPr>
        <p:txBody>
          <a:bodyPr>
            <a:noAutofit/>
          </a:bodyPr>
          <a:lstStyle>
            <a:lvl1pPr marL="0" indent="0">
              <a:lnSpc>
                <a:spcPct val="120000"/>
              </a:lnSpc>
              <a:spcBef>
                <a:spcPts val="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Don’t forget to include some specifics about what you offer, and how you differ from the competition.</a:t>
            </a:r>
            <a:endParaRPr lang="en-US" dirty="0"/>
          </a:p>
        </p:txBody>
      </p:sp>
      <p:sp>
        <p:nvSpPr>
          <p:cNvPr id="35" name="Text Placeholder 25"/>
          <p:cNvSpPr>
            <a:spLocks noGrp="1"/>
          </p:cNvSpPr>
          <p:nvPr>
            <p:ph type="body" sz="quarter" idx="28" hasCustomPrompt="1"/>
          </p:nvPr>
        </p:nvSpPr>
        <p:spPr>
          <a:xfrm>
            <a:off x="7063654" y="2935552"/>
            <a:ext cx="2392074" cy="186087"/>
          </a:xfrm>
        </p:spPr>
        <p:txBody>
          <a:bodyPr>
            <a:noAutofit/>
          </a:bodyPr>
          <a:lstStyle>
            <a:lvl1pPr marL="0" marR="0" indent="0" algn="l" defTabSz="709193" rtl="0" eaLnBrk="1" fontAlgn="auto" latinLnBrk="0" hangingPunct="1">
              <a:lnSpc>
                <a:spcPct val="100000"/>
              </a:lnSpc>
              <a:spcBef>
                <a:spcPts val="0"/>
              </a:spcBef>
              <a:spcAft>
                <a:spcPts val="0"/>
              </a:spcAft>
              <a:buClrTx/>
              <a:buSzTx/>
              <a:buFont typeface="Arial" panose="020B0604020202020204" pitchFamily="34" charset="0"/>
              <a:buNone/>
              <a:tabLst/>
              <a:defRPr sz="1100" b="1" baseline="0">
                <a:latin typeface="+mj-lt"/>
              </a:defRPr>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Our Products and Services</a:t>
            </a:r>
            <a:endParaRPr lang="en-US" dirty="0"/>
          </a:p>
        </p:txBody>
      </p:sp>
      <p:sp>
        <p:nvSpPr>
          <p:cNvPr id="36" name="Text Placeholder 25"/>
          <p:cNvSpPr>
            <a:spLocks noGrp="1"/>
          </p:cNvSpPr>
          <p:nvPr>
            <p:ph type="body" sz="quarter" idx="29" hasCustomPrompt="1"/>
          </p:nvPr>
        </p:nvSpPr>
        <p:spPr>
          <a:xfrm>
            <a:off x="7063654" y="3134532"/>
            <a:ext cx="2392074" cy="3320056"/>
          </a:xfrm>
        </p:spPr>
        <p:txBody>
          <a:bodyPr>
            <a:noAutofit/>
          </a:bodyPr>
          <a:lstStyle>
            <a:lvl1pPr marL="0" indent="0">
              <a:lnSpc>
                <a:spcPct val="120000"/>
              </a:lnSpc>
              <a:spcBef>
                <a:spcPts val="940"/>
              </a:spcBef>
              <a:buNone/>
              <a:defRPr sz="900" baseline="0"/>
            </a:lvl1pPr>
            <a:lvl2pPr marL="0" indent="0">
              <a:lnSpc>
                <a:spcPct val="100000"/>
              </a:lnSpc>
              <a:spcBef>
                <a:spcPts val="940"/>
              </a:spcBef>
              <a:buNone/>
              <a:defRPr sz="900"/>
            </a:lvl2pPr>
            <a:lvl3pPr marL="0" indent="0">
              <a:lnSpc>
                <a:spcPct val="100000"/>
              </a:lnSpc>
              <a:spcBef>
                <a:spcPts val="940"/>
              </a:spcBef>
              <a:buNone/>
              <a:defRPr sz="900"/>
            </a:lvl3pPr>
            <a:lvl4pPr marL="0" indent="0">
              <a:lnSpc>
                <a:spcPct val="100000"/>
              </a:lnSpc>
              <a:spcBef>
                <a:spcPts val="940"/>
              </a:spcBef>
              <a:buNone/>
              <a:defRPr sz="900"/>
            </a:lvl4pPr>
            <a:lvl5pPr marL="0" indent="0">
              <a:lnSpc>
                <a:spcPct val="100000"/>
              </a:lnSpc>
              <a:spcBef>
                <a:spcPts val="940"/>
              </a:spcBef>
              <a:buNone/>
              <a:defRPr sz="900"/>
            </a:lvl5pPr>
          </a:lstStyle>
          <a:p>
            <a:pPr lvl="0"/>
            <a:r>
              <a:rPr lang="en-US" dirty="0" smtClean="0"/>
              <a:t>You could include a bulleted list of products, services, or major benefits of working with your company. Or just summarize your finer points in a few concise paragraphs.</a:t>
            </a:r>
            <a:br>
              <a:rPr lang="en-US" dirty="0" smtClean="0"/>
            </a:br>
            <a:r>
              <a:rPr lang="en-US" dirty="0" smtClean="0"/>
              <a:t>We know you could go on for hours about how great your business is. (And we don’t blame you—you’re amazing!) Just remember that this is marketing—if you want to grab their attention, keep it brief, friendly, and readable.</a:t>
            </a:r>
            <a:endParaRPr lang="en-US" dirty="0"/>
          </a:p>
        </p:txBody>
      </p:sp>
    </p:spTree>
    <p:extLst>
      <p:ext uri="{BB962C8B-B14F-4D97-AF65-F5344CB8AC3E}">
        <p14:creationId xmlns="" xmlns:p14="http://schemas.microsoft.com/office/powerpoint/2010/main" val="1198149047"/>
      </p:ext>
    </p:extLst>
  </p:cSld>
  <p:clrMapOvr>
    <a:masterClrMapping/>
  </p:clrMapOvr>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0" tIns="0" rIns="0" bIns="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1038" y="6356350"/>
            <a:ext cx="2662238" cy="365125"/>
          </a:xfrm>
          <a:prstGeom prst="rect">
            <a:avLst/>
          </a:prstGeom>
        </p:spPr>
        <p:txBody>
          <a:bodyPr vert="horz" lIns="85963" tIns="42981" rIns="85963" bIns="42981" rtlCol="0" anchor="ctr"/>
          <a:lstStyle>
            <a:lvl1pPr algn="l">
              <a:defRPr sz="900">
                <a:solidFill>
                  <a:schemeClr val="tx1">
                    <a:tint val="75000"/>
                  </a:schemeClr>
                </a:solidFill>
              </a:defRPr>
            </a:lvl1pPr>
          </a:lstStyle>
          <a:p>
            <a:fld id="{5F272CD0-8AE2-403D-BC5A-E9768D13DA7F}" type="datetimeFigureOut">
              <a:rPr lang="en-US" smtClean="0"/>
              <a:pPr/>
              <a:t>7/24/2016</a:t>
            </a:fld>
            <a:endParaRPr lang="en-US"/>
          </a:p>
        </p:txBody>
      </p:sp>
      <p:sp>
        <p:nvSpPr>
          <p:cNvPr id="5" name="Footer Placeholder 4"/>
          <p:cNvSpPr>
            <a:spLocks noGrp="1"/>
          </p:cNvSpPr>
          <p:nvPr>
            <p:ph type="ftr" sz="quarter" idx="3"/>
          </p:nvPr>
        </p:nvSpPr>
        <p:spPr>
          <a:xfrm>
            <a:off x="3776663" y="6356350"/>
            <a:ext cx="2352675" cy="365125"/>
          </a:xfrm>
          <a:prstGeom prst="rect">
            <a:avLst/>
          </a:prstGeom>
        </p:spPr>
        <p:txBody>
          <a:bodyPr vert="horz" lIns="85963" tIns="42981" rIns="85963" bIns="42981"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62725" y="6356350"/>
            <a:ext cx="2662238" cy="365125"/>
          </a:xfrm>
          <a:prstGeom prst="rect">
            <a:avLst/>
          </a:prstGeom>
        </p:spPr>
        <p:txBody>
          <a:bodyPr vert="horz" lIns="85963" tIns="42981" rIns="85963" bIns="42981" rtlCol="0" anchor="ctr"/>
          <a:lstStyle>
            <a:lvl1pPr algn="r">
              <a:defRPr sz="900">
                <a:solidFill>
                  <a:schemeClr val="tx1">
                    <a:tint val="75000"/>
                  </a:schemeClr>
                </a:solidFill>
              </a:defRPr>
            </a:lvl1pPr>
          </a:lstStyle>
          <a:p>
            <a:fld id="{A2D45621-FB72-491B-A41E-B21F020BD976}" type="slidenum">
              <a:rPr lang="en-US" smtClean="0"/>
              <a:pPr/>
              <a:t>‹#›</a:t>
            </a:fld>
            <a:endParaRPr lang="en-US"/>
          </a:p>
        </p:txBody>
      </p:sp>
    </p:spTree>
    <p:extLst>
      <p:ext uri="{BB962C8B-B14F-4D97-AF65-F5344CB8AC3E}">
        <p14:creationId xmlns=""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09193" rtl="0" eaLnBrk="1" latinLnBrk="0" hangingPunct="1">
        <a:spcBef>
          <a:spcPct val="0"/>
        </a:spcBef>
        <a:buNone/>
        <a:defRPr sz="3400" kern="1200">
          <a:solidFill>
            <a:schemeClr val="tx1"/>
          </a:solidFill>
          <a:latin typeface="+mj-lt"/>
          <a:ea typeface="+mj-ea"/>
          <a:cs typeface="+mj-cs"/>
        </a:defRPr>
      </a:lvl1pPr>
    </p:titleStyle>
    <p:bodyStyle>
      <a:lvl1pPr marL="177298" indent="-177298" algn="l" defTabSz="709193" rtl="0" eaLnBrk="1" latinLnBrk="0" hangingPunct="1">
        <a:lnSpc>
          <a:spcPct val="90000"/>
        </a:lnSpc>
        <a:spcBef>
          <a:spcPct val="30000"/>
        </a:spcBef>
        <a:buFont typeface="Arial" panose="020B0604020202020204" pitchFamily="34" charset="0"/>
        <a:buChar char="•"/>
        <a:defRPr sz="2200" kern="1200">
          <a:solidFill>
            <a:schemeClr val="tx1"/>
          </a:solidFill>
          <a:latin typeface="+mn-lt"/>
          <a:ea typeface="+mn-ea"/>
          <a:cs typeface="+mn-cs"/>
        </a:defRPr>
      </a:lvl1pPr>
      <a:lvl2pPr marL="531894" indent="-177298" algn="l" defTabSz="709193" rtl="0" eaLnBrk="1" latinLnBrk="0" hangingPunct="1">
        <a:lnSpc>
          <a:spcPct val="90000"/>
        </a:lnSpc>
        <a:spcBef>
          <a:spcPct val="30000"/>
        </a:spcBef>
        <a:buFont typeface="Arial" panose="020B0604020202020204" pitchFamily="34" charset="0"/>
        <a:buChar char="•"/>
        <a:defRPr sz="1900" kern="1200">
          <a:solidFill>
            <a:schemeClr val="tx1"/>
          </a:solidFill>
          <a:latin typeface="+mn-lt"/>
          <a:ea typeface="+mn-ea"/>
          <a:cs typeface="+mn-cs"/>
        </a:defRPr>
      </a:lvl2pPr>
      <a:lvl3pPr marL="886491" indent="-177298" algn="l" defTabSz="709193"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3pPr>
      <a:lvl4pPr marL="1241087"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4pPr>
      <a:lvl5pPr marL="1595683"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5pPr>
      <a:lvl6pPr marL="1950280"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6pPr>
      <a:lvl7pPr marL="2304876"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7pPr>
      <a:lvl8pPr marL="2659472"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8pPr>
      <a:lvl9pPr marL="3014069" indent="-177298" algn="l" defTabSz="709193"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709193" rtl="0" eaLnBrk="1" latinLnBrk="0" hangingPunct="1">
        <a:defRPr sz="1400" kern="1200">
          <a:solidFill>
            <a:schemeClr val="tx1"/>
          </a:solidFill>
          <a:latin typeface="+mn-lt"/>
          <a:ea typeface="+mn-ea"/>
          <a:cs typeface="+mn-cs"/>
        </a:defRPr>
      </a:lvl1pPr>
      <a:lvl2pPr marL="354596" algn="l" defTabSz="709193" rtl="0" eaLnBrk="1" latinLnBrk="0" hangingPunct="1">
        <a:defRPr sz="1400" kern="1200">
          <a:solidFill>
            <a:schemeClr val="tx1"/>
          </a:solidFill>
          <a:latin typeface="+mn-lt"/>
          <a:ea typeface="+mn-ea"/>
          <a:cs typeface="+mn-cs"/>
        </a:defRPr>
      </a:lvl2pPr>
      <a:lvl3pPr marL="709193" algn="l" defTabSz="709193" rtl="0" eaLnBrk="1" latinLnBrk="0" hangingPunct="1">
        <a:defRPr sz="1400" kern="1200">
          <a:solidFill>
            <a:schemeClr val="tx1"/>
          </a:solidFill>
          <a:latin typeface="+mn-lt"/>
          <a:ea typeface="+mn-ea"/>
          <a:cs typeface="+mn-cs"/>
        </a:defRPr>
      </a:lvl3pPr>
      <a:lvl4pPr marL="1063789" algn="l" defTabSz="709193" rtl="0" eaLnBrk="1" latinLnBrk="0" hangingPunct="1">
        <a:defRPr sz="1400" kern="1200">
          <a:solidFill>
            <a:schemeClr val="tx1"/>
          </a:solidFill>
          <a:latin typeface="+mn-lt"/>
          <a:ea typeface="+mn-ea"/>
          <a:cs typeface="+mn-cs"/>
        </a:defRPr>
      </a:lvl4pPr>
      <a:lvl5pPr marL="1418385" algn="l" defTabSz="709193" rtl="0" eaLnBrk="1" latinLnBrk="0" hangingPunct="1">
        <a:defRPr sz="1400" kern="1200">
          <a:solidFill>
            <a:schemeClr val="tx1"/>
          </a:solidFill>
          <a:latin typeface="+mn-lt"/>
          <a:ea typeface="+mn-ea"/>
          <a:cs typeface="+mn-cs"/>
        </a:defRPr>
      </a:lvl5pPr>
      <a:lvl6pPr marL="1772982" algn="l" defTabSz="709193" rtl="0" eaLnBrk="1" latinLnBrk="0" hangingPunct="1">
        <a:defRPr sz="1400" kern="1200">
          <a:solidFill>
            <a:schemeClr val="tx1"/>
          </a:solidFill>
          <a:latin typeface="+mn-lt"/>
          <a:ea typeface="+mn-ea"/>
          <a:cs typeface="+mn-cs"/>
        </a:defRPr>
      </a:lvl6pPr>
      <a:lvl7pPr marL="2127578" algn="l" defTabSz="709193" rtl="0" eaLnBrk="1" latinLnBrk="0" hangingPunct="1">
        <a:defRPr sz="1400" kern="1200">
          <a:solidFill>
            <a:schemeClr val="tx1"/>
          </a:solidFill>
          <a:latin typeface="+mn-lt"/>
          <a:ea typeface="+mn-ea"/>
          <a:cs typeface="+mn-cs"/>
        </a:defRPr>
      </a:lvl7pPr>
      <a:lvl8pPr marL="2482174" algn="l" defTabSz="709193" rtl="0" eaLnBrk="1" latinLnBrk="0" hangingPunct="1">
        <a:defRPr sz="1400" kern="1200">
          <a:solidFill>
            <a:schemeClr val="tx1"/>
          </a:solidFill>
          <a:latin typeface="+mn-lt"/>
          <a:ea typeface="+mn-ea"/>
          <a:cs typeface="+mn-cs"/>
        </a:defRPr>
      </a:lvl8pPr>
      <a:lvl9pPr marL="2836771" algn="l" defTabSz="709193" rtl="0" eaLnBrk="1" latinLnBrk="0" hangingPunct="1">
        <a:defRPr sz="14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88" y="485388"/>
            <a:ext cx="3105245" cy="7211829"/>
          </a:xfrm>
          <a:prstGeom prst="rect">
            <a:avLst/>
          </a:prstGeom>
          <a:noFill/>
        </p:spPr>
        <p:txBody>
          <a:bodyPr wrap="square" lIns="85963" tIns="42981" rIns="85963" bIns="42981" rtlCol="0">
            <a:spAutoFit/>
          </a:bodyPr>
          <a:lstStyle/>
          <a:p>
            <a:pPr>
              <a:lnSpc>
                <a:spcPts val="1241"/>
              </a:lnSpc>
            </a:pPr>
            <a:r>
              <a:rPr lang="en-AU" sz="1900" i="1" dirty="0" smtClean="0">
                <a:latin typeface="Bradley Hand ITC" panose="03070402050302030203" pitchFamily="66" charset="0"/>
              </a:rPr>
              <a:t>Sensational steaks</a:t>
            </a:r>
          </a:p>
          <a:p>
            <a:pPr>
              <a:lnSpc>
                <a:spcPts val="1241"/>
              </a:lnSpc>
            </a:pPr>
            <a:r>
              <a:rPr lang="en-AU" sz="1000" dirty="0"/>
              <a:t>S</a:t>
            </a:r>
            <a:r>
              <a:rPr lang="en-AU" sz="1000" dirty="0" smtClean="0"/>
              <a:t>erved w chips, a gourmet salad or vegetables., and your choice of gravy. </a:t>
            </a:r>
            <a:endParaRPr lang="en-AU" sz="1000" dirty="0"/>
          </a:p>
          <a:p>
            <a:pPr>
              <a:lnSpc>
                <a:spcPts val="1241"/>
              </a:lnSpc>
            </a:pPr>
            <a:r>
              <a:rPr lang="en-AU" sz="1000" b="1" dirty="0" smtClean="0"/>
              <a:t>5OOgm Premium New York short                    35      tipped Rib Eye GF                                     </a:t>
            </a:r>
          </a:p>
          <a:p>
            <a:pPr>
              <a:lnSpc>
                <a:spcPts val="1241"/>
              </a:lnSpc>
            </a:pPr>
            <a:endParaRPr lang="en-AU" sz="1000" b="1" dirty="0" smtClean="0"/>
          </a:p>
          <a:p>
            <a:pPr>
              <a:lnSpc>
                <a:spcPts val="1241"/>
              </a:lnSpc>
            </a:pPr>
            <a:r>
              <a:rPr lang="en-AU" sz="1000" b="1" dirty="0" smtClean="0"/>
              <a:t>400gm Grassland Sirloin GF                               25</a:t>
            </a:r>
          </a:p>
          <a:p>
            <a:pPr>
              <a:lnSpc>
                <a:spcPts val="1241"/>
              </a:lnSpc>
            </a:pPr>
            <a:endParaRPr lang="en-AU" sz="1000" b="1" dirty="0" smtClean="0"/>
          </a:p>
          <a:p>
            <a:pPr>
              <a:lnSpc>
                <a:spcPts val="1241"/>
              </a:lnSpc>
            </a:pPr>
            <a:r>
              <a:rPr lang="en-AU" sz="1000" b="1" dirty="0" smtClean="0"/>
              <a:t>High Marble Count 400gm                                  28                                                               Scotch Fillet GF</a:t>
            </a:r>
          </a:p>
          <a:p>
            <a:pPr>
              <a:lnSpc>
                <a:spcPts val="1241"/>
              </a:lnSpc>
            </a:pPr>
            <a:endParaRPr lang="en-AU" sz="1000" b="1" dirty="0" smtClean="0"/>
          </a:p>
          <a:p>
            <a:pPr>
              <a:lnSpc>
                <a:spcPts val="1241"/>
              </a:lnSpc>
            </a:pPr>
            <a:r>
              <a:rPr lang="en-AU" sz="1000" b="1" dirty="0" smtClean="0"/>
              <a:t>Black Angus 300 gm Rump                                 20</a:t>
            </a:r>
          </a:p>
          <a:p>
            <a:pPr>
              <a:lnSpc>
                <a:spcPts val="1241"/>
              </a:lnSpc>
            </a:pPr>
            <a:endParaRPr lang="en-AU" sz="1000" b="1" dirty="0" smtClean="0"/>
          </a:p>
          <a:p>
            <a:pPr>
              <a:lnSpc>
                <a:spcPts val="1241"/>
              </a:lnSpc>
            </a:pPr>
            <a:r>
              <a:rPr lang="en-AU" sz="1000" b="1" dirty="0" smtClean="0"/>
              <a:t>Aged American 450gm T-bone GF                   26</a:t>
            </a:r>
          </a:p>
          <a:p>
            <a:pPr>
              <a:lnSpc>
                <a:spcPts val="1241"/>
              </a:lnSpc>
            </a:pPr>
            <a:endParaRPr lang="en-AU" sz="1000" b="1" dirty="0"/>
          </a:p>
          <a:p>
            <a:pPr>
              <a:lnSpc>
                <a:spcPts val="1241"/>
              </a:lnSpc>
            </a:pPr>
            <a:r>
              <a:rPr lang="en-AU" sz="1000" b="1" dirty="0" smtClean="0"/>
              <a:t>Morocan Marinated Lamb Rump                     23</a:t>
            </a:r>
          </a:p>
          <a:p>
            <a:pPr>
              <a:lnSpc>
                <a:spcPts val="1241"/>
              </a:lnSpc>
            </a:pPr>
            <a:r>
              <a:rPr lang="en-AU" sz="1000" dirty="0" smtClean="0"/>
              <a:t>Morocan spiced lamb rump cooked medium                   &amp; served on roasted potatoes w sautéed greens, </a:t>
            </a:r>
          </a:p>
          <a:p>
            <a:pPr>
              <a:lnSpc>
                <a:spcPts val="1241"/>
              </a:lnSpc>
            </a:pPr>
            <a:r>
              <a:rPr lang="en-AU" sz="1000" dirty="0" smtClean="0"/>
              <a:t>red wine reduction,  slow roasted tomato, basil</a:t>
            </a:r>
          </a:p>
          <a:p>
            <a:pPr>
              <a:lnSpc>
                <a:spcPts val="1241"/>
              </a:lnSpc>
            </a:pPr>
            <a:r>
              <a:rPr lang="en-AU" sz="1000" dirty="0" smtClean="0"/>
              <a:t>pesto and balsamic glaze.</a:t>
            </a:r>
          </a:p>
          <a:p>
            <a:pPr>
              <a:lnSpc>
                <a:spcPts val="1241"/>
              </a:lnSpc>
            </a:pPr>
            <a:endParaRPr lang="en-AU" sz="1000" dirty="0"/>
          </a:p>
          <a:p>
            <a:pPr>
              <a:lnSpc>
                <a:spcPts val="1241"/>
              </a:lnSpc>
            </a:pPr>
            <a:r>
              <a:rPr lang="en-AU" sz="1000" b="1" dirty="0" smtClean="0"/>
              <a:t>Char grilled Chicken Breast                                23</a:t>
            </a:r>
          </a:p>
          <a:p>
            <a:pPr>
              <a:lnSpc>
                <a:spcPts val="1241"/>
              </a:lnSpc>
            </a:pPr>
            <a:r>
              <a:rPr lang="en-AU" sz="1000" dirty="0" smtClean="0"/>
              <a:t>Grilled chicken breast stuffed w baby spinach                       &amp; sundried tomatoes, then served on potato mash, sautéed greens , crumbed camembert, red wine reduction &amp; red pepper pesto</a:t>
            </a:r>
          </a:p>
          <a:p>
            <a:pPr>
              <a:lnSpc>
                <a:spcPts val="1241"/>
              </a:lnSpc>
            </a:pPr>
            <a:endParaRPr lang="en-AU" sz="1000" dirty="0" smtClean="0"/>
          </a:p>
          <a:p>
            <a:pPr>
              <a:lnSpc>
                <a:spcPts val="1241"/>
              </a:lnSpc>
            </a:pPr>
            <a:r>
              <a:rPr lang="en-AU" sz="1100" b="1" dirty="0" smtClean="0"/>
              <a:t>Sauces &amp; Sides</a:t>
            </a:r>
          </a:p>
          <a:p>
            <a:pPr>
              <a:lnSpc>
                <a:spcPts val="1241"/>
              </a:lnSpc>
            </a:pPr>
            <a:r>
              <a:rPr lang="en-AU" sz="1100" dirty="0" smtClean="0"/>
              <a:t>Gravy 		</a:t>
            </a:r>
            <a:r>
              <a:rPr lang="en-AU" sz="1100" b="1" dirty="0" smtClean="0"/>
              <a:t>                           3</a:t>
            </a:r>
          </a:p>
          <a:p>
            <a:pPr>
              <a:lnSpc>
                <a:spcPts val="1241"/>
              </a:lnSpc>
            </a:pPr>
            <a:r>
              <a:rPr lang="en-AU" sz="1100" dirty="0" smtClean="0"/>
              <a:t>Creamy Mushroom 	                          </a:t>
            </a:r>
            <a:r>
              <a:rPr lang="en-AU" sz="1100" b="1" dirty="0" smtClean="0"/>
              <a:t> 3</a:t>
            </a:r>
          </a:p>
          <a:p>
            <a:pPr>
              <a:lnSpc>
                <a:spcPts val="1241"/>
              </a:lnSpc>
            </a:pPr>
            <a:r>
              <a:rPr lang="en-AU" sz="1100" dirty="0" smtClean="0"/>
              <a:t>Green peppercorn 	                          </a:t>
            </a:r>
            <a:r>
              <a:rPr lang="en-AU" sz="1100" b="1" dirty="0" smtClean="0"/>
              <a:t> 3</a:t>
            </a:r>
          </a:p>
          <a:p>
            <a:pPr>
              <a:lnSpc>
                <a:spcPts val="1241"/>
              </a:lnSpc>
            </a:pPr>
            <a:r>
              <a:rPr lang="en-AU" sz="1100" dirty="0" smtClean="0"/>
              <a:t>Red wine glaze 	       </a:t>
            </a:r>
            <a:r>
              <a:rPr lang="en-AU" sz="1100" b="1" dirty="0" smtClean="0"/>
              <a:t>                    3</a:t>
            </a:r>
          </a:p>
          <a:p>
            <a:pPr>
              <a:lnSpc>
                <a:spcPts val="1241"/>
              </a:lnSpc>
            </a:pPr>
            <a:r>
              <a:rPr lang="en-AU" sz="1100" dirty="0" smtClean="0"/>
              <a:t>Dianne 		</a:t>
            </a:r>
            <a:r>
              <a:rPr lang="en-AU" sz="1100" b="1" dirty="0" smtClean="0"/>
              <a:t>                           3</a:t>
            </a:r>
          </a:p>
          <a:p>
            <a:pPr>
              <a:lnSpc>
                <a:spcPts val="1241"/>
              </a:lnSpc>
            </a:pPr>
            <a:r>
              <a:rPr lang="en-AU" sz="1100" dirty="0" smtClean="0"/>
              <a:t>Garlic Prawn/Chilli prawns 	</a:t>
            </a:r>
            <a:r>
              <a:rPr lang="en-AU" sz="1100" b="1" dirty="0" smtClean="0"/>
              <a:t>                           </a:t>
            </a:r>
            <a:r>
              <a:rPr lang="en-AU" sz="1100" b="1" dirty="0" smtClean="0"/>
              <a:t>6</a:t>
            </a:r>
            <a:endParaRPr lang="en-AU" sz="1100" b="1" dirty="0" smtClean="0"/>
          </a:p>
          <a:p>
            <a:pPr>
              <a:lnSpc>
                <a:spcPts val="1241"/>
              </a:lnSpc>
            </a:pPr>
            <a:r>
              <a:rPr lang="en-AU" sz="1100" dirty="0" smtClean="0"/>
              <a:t>Parmigiana 		                          </a:t>
            </a:r>
            <a:r>
              <a:rPr lang="en-AU" sz="1100" b="1" dirty="0" smtClean="0"/>
              <a:t> </a:t>
            </a:r>
            <a:r>
              <a:rPr lang="en-AU" sz="1100" b="1" dirty="0" smtClean="0"/>
              <a:t>4</a:t>
            </a:r>
            <a:endParaRPr lang="en-AU" sz="1100" b="1" dirty="0" smtClean="0"/>
          </a:p>
          <a:p>
            <a:pPr>
              <a:lnSpc>
                <a:spcPts val="1241"/>
              </a:lnSpc>
            </a:pPr>
            <a:r>
              <a:rPr lang="en-AU" sz="1100" dirty="0" smtClean="0"/>
              <a:t>Hawaiian 		</a:t>
            </a:r>
            <a:r>
              <a:rPr lang="en-AU" sz="1100" b="1" dirty="0" smtClean="0"/>
              <a:t>                           </a:t>
            </a:r>
            <a:r>
              <a:rPr lang="en-AU" sz="1100" b="1" dirty="0" smtClean="0"/>
              <a:t>4</a:t>
            </a:r>
            <a:endParaRPr lang="en-AU" sz="1100" b="1" dirty="0" smtClean="0"/>
          </a:p>
          <a:p>
            <a:pPr>
              <a:lnSpc>
                <a:spcPts val="1241"/>
              </a:lnSpc>
            </a:pPr>
            <a:r>
              <a:rPr lang="en-AU" sz="1100" dirty="0" smtClean="0"/>
              <a:t>Kilpatrick Sauce 	                          </a:t>
            </a:r>
            <a:r>
              <a:rPr lang="en-AU" sz="1100" b="1" dirty="0" smtClean="0"/>
              <a:t> </a:t>
            </a:r>
            <a:r>
              <a:rPr lang="en-AU" sz="1100" b="1" dirty="0" smtClean="0"/>
              <a:t>4</a:t>
            </a:r>
            <a:endParaRPr lang="en-AU" sz="1100" b="1" dirty="0" smtClean="0"/>
          </a:p>
          <a:p>
            <a:pPr>
              <a:lnSpc>
                <a:spcPts val="1241"/>
              </a:lnSpc>
            </a:pPr>
            <a:r>
              <a:rPr lang="en-AU" sz="1100" dirty="0" smtClean="0"/>
              <a:t>Side Salad		                          </a:t>
            </a:r>
            <a:r>
              <a:rPr lang="en-AU" sz="1100" b="1" dirty="0" smtClean="0"/>
              <a:t> </a:t>
            </a:r>
            <a:r>
              <a:rPr lang="en-AU" sz="1100" b="1" dirty="0" smtClean="0"/>
              <a:t>4</a:t>
            </a:r>
            <a:endParaRPr lang="en-AU" sz="1100" b="1" dirty="0" smtClean="0"/>
          </a:p>
          <a:p>
            <a:pPr>
              <a:lnSpc>
                <a:spcPts val="1241"/>
              </a:lnSpc>
            </a:pPr>
            <a:r>
              <a:rPr lang="en-AU" sz="1100" dirty="0" smtClean="0"/>
              <a:t>Greek Salad 		                           </a:t>
            </a:r>
            <a:r>
              <a:rPr lang="en-AU" sz="1100" b="1" dirty="0" smtClean="0"/>
              <a:t>8</a:t>
            </a:r>
          </a:p>
          <a:p>
            <a:pPr>
              <a:lnSpc>
                <a:spcPts val="1241"/>
              </a:lnSpc>
            </a:pPr>
            <a:r>
              <a:rPr lang="en-AU" sz="1100" dirty="0" smtClean="0"/>
              <a:t>Small Chips 		                           </a:t>
            </a:r>
            <a:r>
              <a:rPr lang="en-AU" sz="1100" b="1" dirty="0" smtClean="0"/>
              <a:t>3 </a:t>
            </a:r>
          </a:p>
          <a:p>
            <a:pPr>
              <a:lnSpc>
                <a:spcPts val="1241"/>
              </a:lnSpc>
            </a:pPr>
            <a:r>
              <a:rPr lang="en-AU" sz="1100" dirty="0" smtClean="0"/>
              <a:t>Large Chips 		                           </a:t>
            </a:r>
            <a:r>
              <a:rPr lang="en-AU" sz="1100" b="1" dirty="0" smtClean="0"/>
              <a:t>8</a:t>
            </a:r>
            <a:endParaRPr lang="en-AU" sz="1100" b="1" dirty="0" smtClean="0"/>
          </a:p>
          <a:p>
            <a:pPr>
              <a:lnSpc>
                <a:spcPts val="1241"/>
              </a:lnSpc>
            </a:pPr>
            <a:endParaRPr lang="en-AU" sz="1000" dirty="0" smtClean="0"/>
          </a:p>
          <a:p>
            <a:pPr>
              <a:lnSpc>
                <a:spcPts val="1241"/>
              </a:lnSpc>
            </a:pPr>
            <a:endParaRPr lang="en-AU" sz="1000" dirty="0" smtClean="0"/>
          </a:p>
          <a:p>
            <a:pPr>
              <a:lnSpc>
                <a:spcPts val="1241"/>
              </a:lnSpc>
            </a:pPr>
            <a:endParaRPr lang="en-AU" sz="1100" dirty="0" smtClean="0">
              <a:latin typeface="+mj-lt"/>
            </a:endParaRPr>
          </a:p>
          <a:p>
            <a:endParaRPr lang="en-AU" sz="1300" dirty="0">
              <a:latin typeface="+mj-lt"/>
            </a:endParaRPr>
          </a:p>
        </p:txBody>
      </p:sp>
      <p:sp>
        <p:nvSpPr>
          <p:cNvPr id="3" name="Rectangle 2"/>
          <p:cNvSpPr/>
          <p:nvPr/>
        </p:nvSpPr>
        <p:spPr>
          <a:xfrm>
            <a:off x="6604000" y="0"/>
            <a:ext cx="3302000" cy="6858000"/>
          </a:xfrm>
          <a:prstGeom prst="rect">
            <a:avLst/>
          </a:prstGeom>
          <a:solidFill>
            <a:srgbClr val="1C1C19"/>
          </a:solidFill>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en-AU"/>
          </a:p>
        </p:txBody>
      </p:sp>
      <p:pic>
        <p:nvPicPr>
          <p:cNvPr id="7" name="Picture 2" descr="https://ericgerlachdotcom.files.wordpress.com/2013/10/fire-flames.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2201" t="10641" r="4478"/>
          <a:stretch/>
        </p:blipFill>
        <p:spPr bwMode="auto">
          <a:xfrm rot="10800000">
            <a:off x="6584090" y="19335"/>
            <a:ext cx="2887685" cy="3308089"/>
          </a:xfrm>
          <a:prstGeom prst="rect">
            <a:avLst/>
          </a:prstGeom>
          <a:noFill/>
          <a:effectLst>
            <a:softEdge rad="63500"/>
          </a:effectLst>
          <a:extLst>
            <a:ext uri="{909E8E84-426E-40DD-AFC4-6F175D3DCCD1}">
              <a14:hiddenFill xmlns="" xmlns:a14="http://schemas.microsoft.com/office/drawing/2010/main">
                <a:solidFill>
                  <a:srgbClr val="FFFFFF"/>
                </a:solidFill>
              </a14:hiddenFill>
            </a:ext>
          </a:extLst>
        </p:spPr>
      </p:pic>
      <p:pic>
        <p:nvPicPr>
          <p:cNvPr id="3079" name="Picture 7"/>
          <p:cNvPicPr>
            <a:picLocks noChangeAspect="1" noChangeArrowheads="1"/>
          </p:cNvPicPr>
          <p:nvPr/>
        </p:nvPicPr>
        <p:blipFill>
          <a:blip r:embed="rId3" cstate="print"/>
          <a:srcRect l="9210" t="15476" r="11383" b="16179"/>
          <a:stretch>
            <a:fillRect/>
          </a:stretch>
        </p:blipFill>
        <p:spPr bwMode="auto">
          <a:xfrm>
            <a:off x="6655007" y="5208022"/>
            <a:ext cx="3250993" cy="1182382"/>
          </a:xfrm>
          <a:prstGeom prst="rect">
            <a:avLst/>
          </a:prstGeom>
          <a:noFill/>
          <a:ln w="9525">
            <a:noFill/>
            <a:miter lim="800000"/>
            <a:headEnd/>
            <a:tailEnd/>
          </a:ln>
          <a:effectLst/>
        </p:spPr>
      </p:pic>
      <p:pic>
        <p:nvPicPr>
          <p:cNvPr id="20" name="Picture 19"/>
          <p:cNvPicPr>
            <a:picLocks noChangeAspect="1"/>
          </p:cNvPicPr>
          <p:nvPr/>
        </p:nvPicPr>
        <p:blipFill>
          <a:blip r:embed="rId4" cstate="print"/>
          <a:srcRect r="86033"/>
          <a:stretch>
            <a:fillRect/>
          </a:stretch>
        </p:blipFill>
        <p:spPr>
          <a:xfrm>
            <a:off x="-11187" y="95453"/>
            <a:ext cx="503290" cy="381219"/>
          </a:xfrm>
          <a:prstGeom prst="rect">
            <a:avLst/>
          </a:prstGeom>
        </p:spPr>
      </p:pic>
      <p:pic>
        <p:nvPicPr>
          <p:cNvPr id="19" name="Picture 18"/>
          <p:cNvPicPr>
            <a:picLocks noChangeAspect="1"/>
          </p:cNvPicPr>
          <p:nvPr/>
        </p:nvPicPr>
        <p:blipFill>
          <a:blip r:embed="rId4" cstate="print"/>
          <a:srcRect l="86129"/>
          <a:stretch>
            <a:fillRect/>
          </a:stretch>
        </p:blipFill>
        <p:spPr>
          <a:xfrm>
            <a:off x="2616190" y="95453"/>
            <a:ext cx="499841" cy="381219"/>
          </a:xfrm>
          <a:prstGeom prst="rect">
            <a:avLst/>
          </a:prstGeom>
        </p:spPr>
      </p:pic>
      <p:sp>
        <p:nvSpPr>
          <p:cNvPr id="5" name="TextBox 4"/>
          <p:cNvSpPr txBox="1"/>
          <p:nvPr/>
        </p:nvSpPr>
        <p:spPr>
          <a:xfrm>
            <a:off x="3321910" y="5779850"/>
            <a:ext cx="3191264" cy="963965"/>
          </a:xfrm>
          <a:prstGeom prst="rect">
            <a:avLst/>
          </a:prstGeom>
          <a:noFill/>
        </p:spPr>
        <p:txBody>
          <a:bodyPr wrap="square" lIns="85963" tIns="42981" rIns="85963" bIns="42981" rtlCol="0">
            <a:spAutoFit/>
          </a:bodyPr>
          <a:lstStyle/>
          <a:p>
            <a:r>
              <a:rPr lang="en-AU" sz="1100" dirty="0" smtClean="0">
                <a:latin typeface="Century Gothic" panose="020B0502020202020204" pitchFamily="34" charset="0"/>
              </a:rPr>
              <a:t>Restaurant Bookings:    </a:t>
            </a:r>
            <a:r>
              <a:rPr lang="en-AU" sz="1100" b="1" dirty="0" smtClean="0">
                <a:latin typeface="Century Gothic" panose="020B0502020202020204" pitchFamily="34" charset="0"/>
              </a:rPr>
              <a:t>(O8</a:t>
            </a:r>
            <a:r>
              <a:rPr lang="en-AU" sz="1100" b="1" dirty="0">
                <a:latin typeface="Century Gothic" panose="020B0502020202020204" pitchFamily="34" charset="0"/>
              </a:rPr>
              <a:t>) 8323 </a:t>
            </a:r>
            <a:r>
              <a:rPr lang="en-AU" sz="1100" b="1" dirty="0" smtClean="0">
                <a:latin typeface="Century Gothic" panose="020B0502020202020204" pitchFamily="34" charset="0"/>
              </a:rPr>
              <a:t>8O38</a:t>
            </a:r>
            <a:endParaRPr lang="en-AU" sz="1100" b="1" dirty="0">
              <a:latin typeface="Century Gothic" panose="020B0502020202020204" pitchFamily="34" charset="0"/>
            </a:endParaRPr>
          </a:p>
          <a:p>
            <a:endParaRPr lang="en-AU" sz="1100" dirty="0" smtClean="0">
              <a:latin typeface="Century Gothic" panose="020B0502020202020204" pitchFamily="34" charset="0"/>
            </a:endParaRPr>
          </a:p>
          <a:p>
            <a:r>
              <a:rPr lang="en-AU" sz="1100" dirty="0" smtClean="0">
                <a:latin typeface="Century Gothic" panose="020B0502020202020204" pitchFamily="34" charset="0"/>
              </a:rPr>
              <a:t>Email:   info@</a:t>
            </a:r>
            <a:r>
              <a:rPr lang="en-AU" sz="1100" b="1" dirty="0" smtClean="0">
                <a:latin typeface="Century Gothic" panose="020B0502020202020204" pitchFamily="34" charset="0"/>
              </a:rPr>
              <a:t>carmelsbarandgrill</a:t>
            </a:r>
            <a:r>
              <a:rPr lang="en-AU" sz="1100" dirty="0" smtClean="0">
                <a:latin typeface="Century Gothic" panose="020B0502020202020204" pitchFamily="34" charset="0"/>
              </a:rPr>
              <a:t>.com.au</a:t>
            </a:r>
          </a:p>
          <a:p>
            <a:pPr algn="ctr"/>
            <a:endParaRPr lang="en-AU" sz="1100" dirty="0" smtClean="0">
              <a:latin typeface="Century Gothic" panose="020B0502020202020204" pitchFamily="34" charset="0"/>
            </a:endParaRPr>
          </a:p>
          <a:p>
            <a:pPr algn="ctr"/>
            <a:r>
              <a:rPr lang="en-AU" sz="1100" dirty="0" smtClean="0">
                <a:latin typeface="Century Gothic" panose="020B0502020202020204" pitchFamily="34" charset="0"/>
              </a:rPr>
              <a:t>www.</a:t>
            </a:r>
            <a:r>
              <a:rPr lang="en-AU" sz="1100" b="1" dirty="0" smtClean="0">
                <a:latin typeface="Century Gothic" panose="020B0502020202020204" pitchFamily="34" charset="0"/>
              </a:rPr>
              <a:t>carmelsbarandgrill</a:t>
            </a:r>
            <a:r>
              <a:rPr lang="en-AU" sz="1100" dirty="0" smtClean="0">
                <a:latin typeface="Century Gothic" panose="020B0502020202020204" pitchFamily="34" charset="0"/>
              </a:rPr>
              <a:t>.com.au</a:t>
            </a:r>
            <a:endParaRPr lang="en-AU" sz="1100" dirty="0">
              <a:latin typeface="Century Gothic" panose="020B0502020202020204" pitchFamily="34" charset="0"/>
            </a:endParaRPr>
          </a:p>
        </p:txBody>
      </p:sp>
      <p:cxnSp>
        <p:nvCxnSpPr>
          <p:cNvPr id="36" name="Straight Connector 35"/>
          <p:cNvCxnSpPr/>
          <p:nvPr/>
        </p:nvCxnSpPr>
        <p:spPr>
          <a:xfrm>
            <a:off x="6604000" y="0"/>
            <a:ext cx="0" cy="68580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pic>
        <p:nvPicPr>
          <p:cNvPr id="10" name="Picture 9"/>
          <p:cNvPicPr>
            <a:picLocks noChangeAspect="1"/>
          </p:cNvPicPr>
          <p:nvPr/>
        </p:nvPicPr>
        <p:blipFill>
          <a:blip r:embed="rId5" cstate="print"/>
          <a:srcRect r="10772"/>
          <a:stretch>
            <a:fillRect/>
          </a:stretch>
        </p:blipFill>
        <p:spPr>
          <a:xfrm>
            <a:off x="6938675" y="2204864"/>
            <a:ext cx="3109159" cy="2514276"/>
          </a:xfrm>
          <a:prstGeom prst="rect">
            <a:avLst/>
          </a:prstGeom>
          <a:effectLst>
            <a:softEdge rad="215900"/>
          </a:effectLst>
        </p:spPr>
      </p:pic>
      <p:sp>
        <p:nvSpPr>
          <p:cNvPr id="12" name="Rectangle 11"/>
          <p:cNvSpPr/>
          <p:nvPr/>
        </p:nvSpPr>
        <p:spPr>
          <a:xfrm rot="16200000">
            <a:off x="5050926" y="1564598"/>
            <a:ext cx="4000828" cy="871632"/>
          </a:xfrm>
          <a:prstGeom prst="rect">
            <a:avLst/>
          </a:prstGeom>
          <a:noFill/>
          <a:ln>
            <a:noFill/>
          </a:ln>
        </p:spPr>
        <p:txBody>
          <a:bodyPr wrap="square" lIns="85963" tIns="42981" rIns="85963" bIns="42981">
            <a:spAutoFit/>
          </a:bodyPr>
          <a:lstStyle/>
          <a:p>
            <a:pPr algn="ctr"/>
            <a:r>
              <a:rPr lang="en-AU" sz="5100" b="1" dirty="0" smtClean="0">
                <a:ln w="18000">
                  <a:solidFill>
                    <a:schemeClr val="bg1"/>
                  </a:solidFill>
                  <a:prstDash val="solid"/>
                  <a:miter lim="800000"/>
                </a:ln>
                <a:solidFill>
                  <a:srgbClr val="1C1C19"/>
                </a:solidFill>
                <a:effectLst>
                  <a:outerShdw blurRad="25500" dist="23000" dir="7020000" algn="tl">
                    <a:srgbClr val="000000">
                      <a:alpha val="50000"/>
                    </a:srgbClr>
                  </a:outerShdw>
                </a:effectLst>
                <a:latin typeface="Century Gothic" panose="020B0502020202020204" pitchFamily="34" charset="0"/>
              </a:rPr>
              <a:t>8323 96OO</a:t>
            </a:r>
            <a:endParaRPr lang="en-US" sz="5100" b="1" dirty="0">
              <a:ln w="18000">
                <a:solidFill>
                  <a:schemeClr val="bg1"/>
                </a:solidFill>
                <a:prstDash val="solid"/>
                <a:miter lim="800000"/>
              </a:ln>
              <a:solidFill>
                <a:srgbClr val="1C1C19"/>
              </a:solidFill>
              <a:effectLst>
                <a:outerShdw blurRad="25500" dist="23000" dir="7020000" algn="tl">
                  <a:srgbClr val="000000">
                    <a:alpha val="50000"/>
                  </a:srgbClr>
                </a:outerShdw>
              </a:effectLst>
            </a:endParaRPr>
          </a:p>
        </p:txBody>
      </p:sp>
      <p:sp>
        <p:nvSpPr>
          <p:cNvPr id="13" name="Rectangle 12"/>
          <p:cNvSpPr/>
          <p:nvPr/>
        </p:nvSpPr>
        <p:spPr>
          <a:xfrm>
            <a:off x="6513173" y="6461329"/>
            <a:ext cx="3469338" cy="286856"/>
          </a:xfrm>
          <a:prstGeom prst="rect">
            <a:avLst/>
          </a:prstGeom>
        </p:spPr>
        <p:txBody>
          <a:bodyPr wrap="square" lIns="85963" tIns="42981" rIns="85963" bIns="42981">
            <a:spAutoFit/>
          </a:bodyPr>
          <a:lstStyle/>
          <a:p>
            <a:pPr algn="ctr"/>
            <a:r>
              <a:rPr lang="en-AU" sz="1300" dirty="0" smtClean="0">
                <a:solidFill>
                  <a:schemeClr val="bg1"/>
                </a:solidFill>
                <a:latin typeface="Century Gothic" panose="020B0502020202020204" pitchFamily="34" charset="0"/>
              </a:rPr>
              <a:t>25O Main Road, McLaren Vale, 5171</a:t>
            </a:r>
            <a:endParaRPr lang="en-AU" sz="1300" dirty="0">
              <a:solidFill>
                <a:schemeClr val="bg1"/>
              </a:solidFill>
              <a:latin typeface="Century Gothic" panose="020B0502020202020204" pitchFamily="34" charset="0"/>
            </a:endParaRPr>
          </a:p>
        </p:txBody>
      </p:sp>
      <p:sp>
        <p:nvSpPr>
          <p:cNvPr id="14" name="TextBox 13"/>
          <p:cNvSpPr txBox="1"/>
          <p:nvPr/>
        </p:nvSpPr>
        <p:spPr>
          <a:xfrm>
            <a:off x="7761312" y="4604370"/>
            <a:ext cx="2160240" cy="840854"/>
          </a:xfrm>
          <a:prstGeom prst="rect">
            <a:avLst/>
          </a:prstGeom>
          <a:noFill/>
        </p:spPr>
        <p:txBody>
          <a:bodyPr wrap="square" lIns="85963" tIns="42981" rIns="85963" bIns="42981" rtlCol="0">
            <a:spAutoFit/>
          </a:bodyPr>
          <a:lstStyle/>
          <a:p>
            <a:pPr algn="ctr"/>
            <a:r>
              <a:rPr lang="en-AU" sz="1200" dirty="0" smtClean="0">
                <a:solidFill>
                  <a:schemeClr val="bg1"/>
                </a:solidFill>
                <a:latin typeface="Century Gothic" pitchFamily="34" charset="0"/>
              </a:rPr>
              <a:t>Open</a:t>
            </a:r>
          </a:p>
          <a:p>
            <a:r>
              <a:rPr lang="en-AU" sz="1200" dirty="0" smtClean="0">
                <a:solidFill>
                  <a:schemeClr val="bg1"/>
                </a:solidFill>
                <a:latin typeface="Century Gothic" pitchFamily="34" charset="0"/>
              </a:rPr>
              <a:t>Wednesday: Dinner</a:t>
            </a:r>
          </a:p>
          <a:p>
            <a:r>
              <a:rPr lang="en-AU" sz="1200" dirty="0" smtClean="0">
                <a:solidFill>
                  <a:schemeClr val="bg1"/>
                </a:solidFill>
                <a:latin typeface="Century Gothic" pitchFamily="34" charset="0"/>
              </a:rPr>
              <a:t>Thurs – Sun: Lunch/Dinner</a:t>
            </a:r>
          </a:p>
          <a:p>
            <a:endParaRPr lang="en-AU" sz="1300" dirty="0">
              <a:solidFill>
                <a:schemeClr val="bg1"/>
              </a:solidFill>
            </a:endParaRPr>
          </a:p>
        </p:txBody>
      </p:sp>
      <p:pic>
        <p:nvPicPr>
          <p:cNvPr id="3074" name="Picture 2" descr="http://www.gdwhockey.com.au/gallery/content/thecashbackapp-email-logo-20075.jpg"/>
          <p:cNvPicPr>
            <a:picLocks noChangeAspect="1" noChangeArrowheads="1"/>
          </p:cNvPicPr>
          <p:nvPr/>
        </p:nvPicPr>
        <p:blipFill>
          <a:blip r:embed="rId6" cstate="print"/>
          <a:srcRect/>
          <a:stretch>
            <a:fillRect/>
          </a:stretch>
        </p:blipFill>
        <p:spPr bwMode="auto">
          <a:xfrm>
            <a:off x="4949829" y="188641"/>
            <a:ext cx="1394700" cy="468581"/>
          </a:xfrm>
          <a:prstGeom prst="rect">
            <a:avLst/>
          </a:prstGeom>
          <a:noFill/>
        </p:spPr>
      </p:pic>
      <p:pic>
        <p:nvPicPr>
          <p:cNvPr id="3076" name="Picture 4" descr="http://www.chwkemc.org/hp_wordpress/wp-content/uploads/2014/04/facebooklogo.jpg"/>
          <p:cNvPicPr>
            <a:picLocks noChangeAspect="1" noChangeArrowheads="1"/>
          </p:cNvPicPr>
          <p:nvPr/>
        </p:nvPicPr>
        <p:blipFill>
          <a:blip r:embed="rId7" cstate="print"/>
          <a:srcRect/>
          <a:stretch>
            <a:fillRect/>
          </a:stretch>
        </p:blipFill>
        <p:spPr bwMode="auto">
          <a:xfrm>
            <a:off x="3321910" y="188640"/>
            <a:ext cx="1533363" cy="444755"/>
          </a:xfrm>
          <a:prstGeom prst="rect">
            <a:avLst/>
          </a:prstGeom>
          <a:noFill/>
        </p:spPr>
      </p:pic>
      <p:pic>
        <p:nvPicPr>
          <p:cNvPr id="3078" name="Picture 6"/>
          <p:cNvPicPr>
            <a:picLocks noChangeAspect="1" noChangeArrowheads="1"/>
          </p:cNvPicPr>
          <p:nvPr/>
        </p:nvPicPr>
        <p:blipFill>
          <a:blip r:embed="rId8" cstate="print"/>
          <a:srcRect/>
          <a:stretch>
            <a:fillRect/>
          </a:stretch>
        </p:blipFill>
        <p:spPr bwMode="auto">
          <a:xfrm>
            <a:off x="492104" y="162015"/>
            <a:ext cx="2056591" cy="242649"/>
          </a:xfrm>
          <a:prstGeom prst="rect">
            <a:avLst/>
          </a:prstGeom>
          <a:noFill/>
          <a:ln w="9525">
            <a:noFill/>
            <a:miter lim="800000"/>
            <a:headEnd/>
            <a:tailEnd/>
          </a:ln>
        </p:spPr>
      </p:pic>
      <p:pic>
        <p:nvPicPr>
          <p:cNvPr id="22" name="Picture 21" descr="SA Winner 2014 (3).jpg"/>
          <p:cNvPicPr>
            <a:picLocks noChangeAspect="1"/>
          </p:cNvPicPr>
          <p:nvPr/>
        </p:nvPicPr>
        <p:blipFill>
          <a:blip r:embed="rId9" cstate="print"/>
          <a:stretch>
            <a:fillRect/>
          </a:stretch>
        </p:blipFill>
        <p:spPr>
          <a:xfrm>
            <a:off x="8640683" y="125104"/>
            <a:ext cx="1134671" cy="1437819"/>
          </a:xfrm>
          <a:prstGeom prst="rect">
            <a:avLst/>
          </a:prstGeom>
        </p:spPr>
      </p:pic>
      <p:pic>
        <p:nvPicPr>
          <p:cNvPr id="2" name="Picture 2"/>
          <p:cNvPicPr>
            <a:picLocks noChangeAspect="1" noChangeArrowheads="1"/>
          </p:cNvPicPr>
          <p:nvPr/>
        </p:nvPicPr>
        <p:blipFill>
          <a:blip r:embed="rId10" cstate="print"/>
          <a:srcRect/>
          <a:stretch>
            <a:fillRect/>
          </a:stretch>
        </p:blipFill>
        <p:spPr bwMode="auto">
          <a:xfrm>
            <a:off x="3410325" y="5144485"/>
            <a:ext cx="2890098" cy="620148"/>
          </a:xfrm>
          <a:prstGeom prst="rect">
            <a:avLst/>
          </a:prstGeom>
          <a:noFill/>
          <a:ln w="9525">
            <a:noFill/>
            <a:miter lim="800000"/>
            <a:headEnd/>
            <a:tailEnd/>
          </a:ln>
        </p:spPr>
      </p:pic>
      <p:sp>
        <p:nvSpPr>
          <p:cNvPr id="31" name="Rectangle 30"/>
          <p:cNvSpPr/>
          <p:nvPr/>
        </p:nvSpPr>
        <p:spPr>
          <a:xfrm>
            <a:off x="3196580" y="908720"/>
            <a:ext cx="3052564" cy="3477875"/>
          </a:xfrm>
          <a:prstGeom prst="rect">
            <a:avLst/>
          </a:prstGeom>
        </p:spPr>
        <p:txBody>
          <a:bodyPr wrap="square">
            <a:spAutoFit/>
          </a:bodyPr>
          <a:lstStyle/>
          <a:p>
            <a:pPr algn="ctr"/>
            <a:r>
              <a:rPr lang="en-AU" sz="2800" b="1" dirty="0" smtClean="0"/>
              <a:t>KIDS MEALS  $8</a:t>
            </a:r>
          </a:p>
          <a:p>
            <a:pPr>
              <a:buFont typeface="Arial" pitchFamily="34" charset="0"/>
              <a:buChar char="•"/>
            </a:pPr>
            <a:r>
              <a:rPr lang="en-AU" sz="1600" dirty="0" smtClean="0"/>
              <a:t> Breast</a:t>
            </a:r>
            <a:r>
              <a:rPr lang="en-AU" sz="1600" b="1" dirty="0" smtClean="0"/>
              <a:t> </a:t>
            </a:r>
            <a:r>
              <a:rPr lang="en-AU" sz="1600" dirty="0" smtClean="0"/>
              <a:t>chicken nuggets, chips &amp; salad</a:t>
            </a:r>
          </a:p>
          <a:p>
            <a:pPr>
              <a:buFont typeface="Arial" pitchFamily="34" charset="0"/>
              <a:buChar char="•"/>
            </a:pPr>
            <a:r>
              <a:rPr lang="en-AU" sz="1600" dirty="0" smtClean="0"/>
              <a:t> Ham and pineapple or pulled pork pizza sub with chips</a:t>
            </a:r>
          </a:p>
          <a:p>
            <a:pPr>
              <a:buFont typeface="Arial" pitchFamily="34" charset="0"/>
              <a:buChar char="•"/>
            </a:pPr>
            <a:r>
              <a:rPr lang="en-AU" sz="1600" dirty="0" smtClean="0"/>
              <a:t> Beer battered baby Barramundi, chips &amp; salad</a:t>
            </a:r>
          </a:p>
          <a:p>
            <a:pPr>
              <a:buFont typeface="Arial" pitchFamily="34" charset="0"/>
              <a:buChar char="•"/>
            </a:pPr>
            <a:r>
              <a:rPr lang="en-AU" sz="1600" dirty="0" smtClean="0"/>
              <a:t> Penne Pasta Bolognaise</a:t>
            </a:r>
          </a:p>
          <a:p>
            <a:pPr>
              <a:buFont typeface="Arial" pitchFamily="34" charset="0"/>
              <a:buChar char="•"/>
            </a:pPr>
            <a:r>
              <a:rPr lang="en-AU" sz="1600" dirty="0" smtClean="0"/>
              <a:t> Grilled chicken salad</a:t>
            </a:r>
          </a:p>
          <a:p>
            <a:pPr>
              <a:buFont typeface="Arial" pitchFamily="34" charset="0"/>
              <a:buChar char="•"/>
            </a:pPr>
            <a:r>
              <a:rPr lang="en-AU" sz="1600" dirty="0" smtClean="0"/>
              <a:t> Salt n pepper squid w chips and salad</a:t>
            </a:r>
          </a:p>
          <a:p>
            <a:pPr>
              <a:buFont typeface="Arial" pitchFamily="34" charset="0"/>
              <a:buChar char="•"/>
            </a:pPr>
            <a:r>
              <a:rPr lang="en-AU" sz="1600" dirty="0" smtClean="0"/>
              <a:t> Mini cheeseburgers, tomato lettuce and sauce (2) with chips</a:t>
            </a:r>
            <a:endParaRPr lang="en-AU" sz="2800" dirty="0" smtClean="0"/>
          </a:p>
        </p:txBody>
      </p:sp>
    </p:spTree>
    <p:extLst>
      <p:ext uri="{BB962C8B-B14F-4D97-AF65-F5344CB8AC3E}">
        <p14:creationId xmlns=""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rot="10800000">
            <a:off x="3557572" y="1459370"/>
            <a:ext cx="2907596" cy="22237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85963" tIns="42981" rIns="85963" bIns="42981" rtlCol="0" anchor="ctr"/>
          <a:lstStyle/>
          <a:p>
            <a:pPr algn="ctr"/>
            <a:endParaRPr lang="en-AU"/>
          </a:p>
        </p:txBody>
      </p:sp>
      <p:pic>
        <p:nvPicPr>
          <p:cNvPr id="1030" name="Picture 6" descr="https://www.colourbox.com/preview/3768898-pasta-with-meat-sauce-on-a-white-background.jpg"/>
          <p:cNvPicPr>
            <a:picLocks noChangeAspect="1" noChangeArrowheads="1"/>
          </p:cNvPicPr>
          <p:nvPr/>
        </p:nvPicPr>
        <p:blipFill>
          <a:blip r:embed="rId2" cstate="print">
            <a:lum bright="41000" contrast="-52000"/>
          </a:blip>
          <a:srcRect/>
          <a:stretch>
            <a:fillRect/>
          </a:stretch>
        </p:blipFill>
        <p:spPr bwMode="auto">
          <a:xfrm rot="10800000">
            <a:off x="3440832" y="1628800"/>
            <a:ext cx="1984522" cy="1233479"/>
          </a:xfrm>
          <a:prstGeom prst="rect">
            <a:avLst/>
          </a:prstGeom>
          <a:effectLst>
            <a:outerShdw blurRad="50800" dist="50800" dir="5400000" algn="ctr" rotWithShape="0">
              <a:srgbClr val="000000">
                <a:alpha val="0"/>
              </a:srgbClr>
            </a:outerShdw>
          </a:effectLst>
        </p:spPr>
      </p:pic>
      <p:sp>
        <p:nvSpPr>
          <p:cNvPr id="26" name="TextBox 25"/>
          <p:cNvSpPr txBox="1"/>
          <p:nvPr/>
        </p:nvSpPr>
        <p:spPr>
          <a:xfrm rot="10800000">
            <a:off x="3368825" y="3130911"/>
            <a:ext cx="3191264" cy="3754472"/>
          </a:xfrm>
          <a:prstGeom prst="rect">
            <a:avLst/>
          </a:prstGeom>
          <a:noFill/>
        </p:spPr>
        <p:txBody>
          <a:bodyPr wrap="square" lIns="85963" tIns="42981" rIns="85963" bIns="42981" rtlCol="0">
            <a:spAutoFit/>
          </a:bodyPr>
          <a:lstStyle/>
          <a:p>
            <a:pPr>
              <a:lnSpc>
                <a:spcPts val="1053"/>
              </a:lnSpc>
            </a:pPr>
            <a:endParaRPr lang="en-AU" sz="1500" b="1" dirty="0" smtClean="0"/>
          </a:p>
          <a:p>
            <a:pPr algn="ctr">
              <a:lnSpc>
                <a:spcPts val="1053"/>
              </a:lnSpc>
            </a:pPr>
            <a:endParaRPr lang="en-AU" sz="800" b="1" dirty="0" smtClean="0"/>
          </a:p>
          <a:p>
            <a:pPr algn="ctr">
              <a:lnSpc>
                <a:spcPts val="1053"/>
              </a:lnSpc>
            </a:pPr>
            <a:endParaRPr lang="en-AU" sz="800" b="1" dirty="0" smtClean="0"/>
          </a:p>
          <a:p>
            <a:pPr algn="ctr">
              <a:lnSpc>
                <a:spcPts val="1053"/>
              </a:lnSpc>
            </a:pPr>
            <a:r>
              <a:rPr lang="en-AU" sz="800" b="1" dirty="0" smtClean="0"/>
              <a:t>SERVED W CHIPS, ONION RINGS, SWEET CHILLI HOLLANDAISE DIPPING SAUCE &amp; CHEFS TOMATO RELISH</a:t>
            </a:r>
          </a:p>
          <a:p>
            <a:pPr>
              <a:lnSpc>
                <a:spcPts val="1053"/>
              </a:lnSpc>
            </a:pPr>
            <a:r>
              <a:rPr lang="en-AU" sz="900" b="1" dirty="0" smtClean="0"/>
              <a:t>The Ultimate Carmel’s Burger                   16</a:t>
            </a:r>
          </a:p>
          <a:p>
            <a:pPr>
              <a:lnSpc>
                <a:spcPts val="1053"/>
              </a:lnSpc>
            </a:pPr>
            <a:r>
              <a:rPr lang="en-AU" sz="900" dirty="0" smtClean="0"/>
              <a:t>Gourmet BBQ glazed Wagyu patty, cheese,                                            bacon, egg, salad, house made aioli &amp; onion relish</a:t>
            </a:r>
          </a:p>
          <a:p>
            <a:pPr>
              <a:lnSpc>
                <a:spcPts val="1053"/>
              </a:lnSpc>
            </a:pPr>
            <a:endParaRPr lang="en-AU" sz="900" dirty="0" smtClean="0"/>
          </a:p>
          <a:p>
            <a:pPr>
              <a:lnSpc>
                <a:spcPts val="1053"/>
              </a:lnSpc>
            </a:pPr>
            <a:r>
              <a:rPr lang="en-AU" sz="900" b="1" dirty="0" smtClean="0"/>
              <a:t>Chicken &amp; Avocado Burger                           16                      </a:t>
            </a:r>
            <a:r>
              <a:rPr lang="en-AU" sz="900" dirty="0" smtClean="0"/>
              <a:t>Lightly spiced chicken tenders, fresh avocado, cheese, salad &amp; seeded mustard aioli</a:t>
            </a:r>
            <a:r>
              <a:rPr lang="en-AU" sz="900" b="1" dirty="0" smtClean="0"/>
              <a:t> </a:t>
            </a:r>
          </a:p>
          <a:p>
            <a:pPr>
              <a:lnSpc>
                <a:spcPts val="1053"/>
              </a:lnSpc>
            </a:pPr>
            <a:endParaRPr lang="en-AU" sz="900" b="1" dirty="0" smtClean="0"/>
          </a:p>
          <a:p>
            <a:pPr>
              <a:lnSpc>
                <a:spcPts val="1053"/>
              </a:lnSpc>
            </a:pPr>
            <a:r>
              <a:rPr lang="en-AU" sz="900" b="1" dirty="0" smtClean="0"/>
              <a:t>Pulled Pork Burger                                          16                       </a:t>
            </a:r>
            <a:r>
              <a:rPr lang="en-AU" sz="900" dirty="0" smtClean="0"/>
              <a:t>Spiced slow smoked pulled pork, bacon, cheese, lettuce, apple slaw &amp; fresh coriander</a:t>
            </a:r>
          </a:p>
          <a:p>
            <a:pPr>
              <a:lnSpc>
                <a:spcPts val="1053"/>
              </a:lnSpc>
            </a:pPr>
            <a:endParaRPr lang="en-AU" sz="900" dirty="0" smtClean="0"/>
          </a:p>
          <a:p>
            <a:pPr>
              <a:lnSpc>
                <a:spcPts val="1053"/>
              </a:lnSpc>
            </a:pPr>
            <a:r>
              <a:rPr lang="en-AU" sz="900" b="1" dirty="0" smtClean="0"/>
              <a:t>Lamb Burger                                                        16                       </a:t>
            </a:r>
            <a:r>
              <a:rPr lang="en-AU" sz="900" dirty="0" smtClean="0"/>
              <a:t>Tender garlic sliced Moroccan lamb, cheese, bacon, house made onion relish, salad, red pepper pesto &amp; a mint, garlic &amp; lemon aioli</a:t>
            </a:r>
          </a:p>
          <a:p>
            <a:pPr>
              <a:lnSpc>
                <a:spcPts val="1053"/>
              </a:lnSpc>
            </a:pPr>
            <a:endParaRPr lang="en-AU" sz="900" b="1" dirty="0" smtClean="0"/>
          </a:p>
          <a:p>
            <a:pPr>
              <a:lnSpc>
                <a:spcPts val="1053"/>
              </a:lnSpc>
            </a:pPr>
            <a:r>
              <a:rPr lang="en-AU" sz="900" b="1" dirty="0" smtClean="0"/>
              <a:t>Vegetarian Burger                                             16                            </a:t>
            </a:r>
            <a:r>
              <a:rPr lang="en-AU" sz="900" dirty="0" smtClean="0"/>
              <a:t>House made patty w baby spinach, potato, mushroom, onion, sundried tomato &amp; pumpkin, served w cheese, salad, onion relish, red pepper pesto &amp; aioli</a:t>
            </a:r>
            <a:endParaRPr lang="en-AU" sz="900" b="1" dirty="0" smtClean="0"/>
          </a:p>
        </p:txBody>
      </p:sp>
      <p:pic>
        <p:nvPicPr>
          <p:cNvPr id="23" name="Picture 22"/>
          <p:cNvPicPr>
            <a:picLocks noChangeAspect="1"/>
          </p:cNvPicPr>
          <p:nvPr/>
        </p:nvPicPr>
        <p:blipFill>
          <a:blip r:embed="rId3" cstate="print"/>
          <a:srcRect l="86129"/>
          <a:stretch>
            <a:fillRect/>
          </a:stretch>
        </p:blipFill>
        <p:spPr>
          <a:xfrm rot="10800000">
            <a:off x="6758254" y="6237312"/>
            <a:ext cx="583148" cy="444755"/>
          </a:xfrm>
          <a:prstGeom prst="rect">
            <a:avLst/>
          </a:prstGeom>
        </p:spPr>
      </p:pic>
      <p:pic>
        <p:nvPicPr>
          <p:cNvPr id="10" name="Picture 9"/>
          <p:cNvPicPr>
            <a:picLocks noChangeAspect="1"/>
          </p:cNvPicPr>
          <p:nvPr/>
        </p:nvPicPr>
        <p:blipFill>
          <a:blip r:embed="rId3" cstate="print"/>
          <a:srcRect r="86033"/>
          <a:stretch>
            <a:fillRect/>
          </a:stretch>
        </p:blipFill>
        <p:spPr>
          <a:xfrm rot="10800000">
            <a:off x="8781563" y="6250019"/>
            <a:ext cx="593265" cy="449371"/>
          </a:xfrm>
          <a:prstGeom prst="rect">
            <a:avLst/>
          </a:prstGeom>
        </p:spPr>
      </p:pic>
      <p:sp>
        <p:nvSpPr>
          <p:cNvPr id="22" name="TextBox 21"/>
          <p:cNvSpPr txBox="1"/>
          <p:nvPr/>
        </p:nvSpPr>
        <p:spPr>
          <a:xfrm rot="10800000">
            <a:off x="6537176" y="-119136"/>
            <a:ext cx="3101398" cy="6242333"/>
          </a:xfrm>
          <a:prstGeom prst="rect">
            <a:avLst/>
          </a:prstGeom>
          <a:noFill/>
        </p:spPr>
        <p:txBody>
          <a:bodyPr wrap="square" lIns="85963" tIns="42981" rIns="85963" bIns="42981" rtlCol="0">
            <a:spAutoFit/>
          </a:bodyPr>
          <a:lstStyle/>
          <a:p>
            <a:pPr>
              <a:lnSpc>
                <a:spcPts val="1166"/>
              </a:lnSpc>
            </a:pPr>
            <a:endParaRPr lang="en-AU" sz="1100" b="1" dirty="0" smtClean="0"/>
          </a:p>
          <a:p>
            <a:pPr>
              <a:lnSpc>
                <a:spcPts val="1166"/>
              </a:lnSpc>
            </a:pPr>
            <a:r>
              <a:rPr lang="en-AU" sz="1100" b="1" dirty="0" smtClean="0"/>
              <a:t>Garlic Loaf                                                                     4</a:t>
            </a:r>
          </a:p>
          <a:p>
            <a:pPr>
              <a:lnSpc>
                <a:spcPts val="1166"/>
              </a:lnSpc>
            </a:pPr>
            <a:endParaRPr lang="en-AU" sz="1100" b="1" dirty="0" smtClean="0"/>
          </a:p>
          <a:p>
            <a:pPr>
              <a:lnSpc>
                <a:spcPts val="1166"/>
              </a:lnSpc>
            </a:pPr>
            <a:endParaRPr lang="en-AU" sz="1100" b="1" dirty="0" smtClean="0"/>
          </a:p>
          <a:p>
            <a:pPr>
              <a:lnSpc>
                <a:spcPts val="1166"/>
              </a:lnSpc>
            </a:pPr>
            <a:r>
              <a:rPr lang="en-AU" sz="1100" b="1" dirty="0" smtClean="0"/>
              <a:t>Crumbed Camembert w Smashed Berries    6</a:t>
            </a:r>
          </a:p>
          <a:p>
            <a:pPr>
              <a:lnSpc>
                <a:spcPts val="1166"/>
              </a:lnSpc>
            </a:pPr>
            <a:endParaRPr lang="en-AU" sz="1100" b="1" dirty="0" smtClean="0"/>
          </a:p>
          <a:p>
            <a:pPr>
              <a:lnSpc>
                <a:spcPts val="1166"/>
              </a:lnSpc>
            </a:pPr>
            <a:r>
              <a:rPr lang="en-AU" sz="1100" b="1" dirty="0" smtClean="0"/>
              <a:t>Tomato, Avocado &amp; Feta Bruschetta              10</a:t>
            </a:r>
          </a:p>
          <a:p>
            <a:pPr>
              <a:lnSpc>
                <a:spcPts val="1166"/>
              </a:lnSpc>
            </a:pPr>
            <a:endParaRPr lang="en-AU" sz="1100" b="1" dirty="0" smtClean="0"/>
          </a:p>
          <a:p>
            <a:pPr>
              <a:lnSpc>
                <a:spcPts val="1166"/>
              </a:lnSpc>
            </a:pPr>
            <a:r>
              <a:rPr lang="en-AU" sz="1100" b="1" dirty="0" smtClean="0"/>
              <a:t>Smoked salmon, Caper, Spanish Onion &amp;     Cream Cheese Bruschetta                                     10</a:t>
            </a:r>
          </a:p>
          <a:p>
            <a:pPr>
              <a:lnSpc>
                <a:spcPts val="1166"/>
              </a:lnSpc>
            </a:pPr>
            <a:endParaRPr lang="en-AU" sz="1100" dirty="0" smtClean="0"/>
          </a:p>
          <a:p>
            <a:pPr>
              <a:lnSpc>
                <a:spcPts val="1166"/>
              </a:lnSpc>
            </a:pPr>
            <a:r>
              <a:rPr lang="en-AU" sz="1100" b="1" dirty="0" smtClean="0"/>
              <a:t>House Dips                                                                   12</a:t>
            </a:r>
          </a:p>
          <a:p>
            <a:pPr>
              <a:lnSpc>
                <a:spcPts val="1166"/>
              </a:lnSpc>
            </a:pPr>
            <a:r>
              <a:rPr lang="en-AU" sz="1100" dirty="0" smtClean="0"/>
              <a:t>A selection of fresh house made dips</a:t>
            </a:r>
          </a:p>
          <a:p>
            <a:pPr>
              <a:lnSpc>
                <a:spcPts val="1166"/>
              </a:lnSpc>
            </a:pPr>
            <a:r>
              <a:rPr lang="en-AU" sz="1100" dirty="0" smtClean="0"/>
              <a:t>served w toasted Turkish bread</a:t>
            </a:r>
          </a:p>
          <a:p>
            <a:pPr>
              <a:lnSpc>
                <a:spcPts val="1166"/>
              </a:lnSpc>
            </a:pPr>
            <a:endParaRPr lang="en-AU" sz="1100" dirty="0" smtClean="0"/>
          </a:p>
          <a:p>
            <a:pPr>
              <a:lnSpc>
                <a:spcPts val="1166"/>
              </a:lnSpc>
            </a:pPr>
            <a:r>
              <a:rPr lang="en-AU" sz="1100" b="1" dirty="0" smtClean="0"/>
              <a:t>Fresh SA Oysters                ½ </a:t>
            </a:r>
            <a:r>
              <a:rPr lang="en-AU" sz="1100" b="1" dirty="0" err="1" smtClean="0"/>
              <a:t>Doz</a:t>
            </a:r>
            <a:r>
              <a:rPr lang="en-AU" sz="1100" b="1" dirty="0" smtClean="0"/>
              <a:t>  13  /  </a:t>
            </a:r>
            <a:r>
              <a:rPr lang="en-AU" sz="1100" b="1" dirty="0" err="1" smtClean="0"/>
              <a:t>Doz</a:t>
            </a:r>
            <a:r>
              <a:rPr lang="en-AU" sz="1100" b="1" dirty="0" smtClean="0"/>
              <a:t>  24</a:t>
            </a:r>
          </a:p>
          <a:p>
            <a:pPr marL="161180" indent="-161180">
              <a:lnSpc>
                <a:spcPts val="1166"/>
              </a:lnSpc>
              <a:buFontTx/>
              <a:buChar char="-"/>
            </a:pPr>
            <a:r>
              <a:rPr lang="en-AU" sz="1100" dirty="0" smtClean="0"/>
              <a:t>Natural w fresh lemon</a:t>
            </a:r>
          </a:p>
          <a:p>
            <a:pPr marL="161180" indent="-161180">
              <a:lnSpc>
                <a:spcPts val="1166"/>
              </a:lnSpc>
              <a:buFontTx/>
              <a:buChar char="-"/>
            </a:pPr>
            <a:r>
              <a:rPr lang="en-AU" sz="1100" dirty="0" smtClean="0"/>
              <a:t>Kilpatrick</a:t>
            </a:r>
          </a:p>
          <a:p>
            <a:pPr marL="161180" indent="-161180">
              <a:lnSpc>
                <a:spcPts val="1166"/>
              </a:lnSpc>
              <a:buFontTx/>
              <a:buChar char="-"/>
            </a:pPr>
            <a:r>
              <a:rPr lang="en-AU" sz="1100" dirty="0" smtClean="0"/>
              <a:t>- Bacon Jam</a:t>
            </a:r>
          </a:p>
          <a:p>
            <a:pPr marL="161180" indent="-161180">
              <a:lnSpc>
                <a:spcPts val="1166"/>
              </a:lnSpc>
              <a:buFontTx/>
              <a:buChar char="-"/>
            </a:pPr>
            <a:r>
              <a:rPr lang="en-AU" sz="1100" dirty="0" smtClean="0"/>
              <a:t>Thai</a:t>
            </a:r>
          </a:p>
          <a:p>
            <a:pPr marL="161180" indent="-161180">
              <a:lnSpc>
                <a:spcPts val="1166"/>
              </a:lnSpc>
              <a:buFontTx/>
              <a:buChar char="-"/>
            </a:pPr>
            <a:r>
              <a:rPr lang="en-AU" sz="1100" dirty="0" smtClean="0"/>
              <a:t>Smoked Salmon &amp; Aioli</a:t>
            </a:r>
          </a:p>
          <a:p>
            <a:pPr marL="161180" indent="-161180">
              <a:lnSpc>
                <a:spcPts val="1166"/>
              </a:lnSpc>
              <a:buFontTx/>
              <a:buChar char="-"/>
            </a:pPr>
            <a:r>
              <a:rPr lang="en-AU" sz="1100" dirty="0" smtClean="0"/>
              <a:t>Salt n </a:t>
            </a:r>
            <a:r>
              <a:rPr lang="en-AU" sz="1100" dirty="0" smtClean="0"/>
              <a:t>Pepper chilli</a:t>
            </a:r>
            <a:endParaRPr lang="en-AU" sz="1100" dirty="0" smtClean="0"/>
          </a:p>
          <a:p>
            <a:pPr marL="161180" indent="-161180">
              <a:lnSpc>
                <a:spcPts val="1166"/>
              </a:lnSpc>
              <a:buFontTx/>
              <a:buChar char="-"/>
            </a:pPr>
            <a:r>
              <a:rPr lang="en-AU" sz="1100" dirty="0" smtClean="0"/>
              <a:t>Crumbed with Garlic Aioli</a:t>
            </a:r>
            <a:br>
              <a:rPr lang="en-AU" sz="1100" dirty="0" smtClean="0"/>
            </a:br>
            <a:r>
              <a:rPr lang="en-AU" sz="1100" dirty="0" smtClean="0"/>
              <a:t>Combination (by </a:t>
            </a:r>
            <a:r>
              <a:rPr lang="en-AU" sz="1100" dirty="0" err="1" smtClean="0"/>
              <a:t>doz</a:t>
            </a:r>
            <a:r>
              <a:rPr lang="en-AU" sz="1100" dirty="0" smtClean="0"/>
              <a:t> only)</a:t>
            </a:r>
          </a:p>
          <a:p>
            <a:pPr marL="161180" indent="-161180">
              <a:lnSpc>
                <a:spcPts val="1166"/>
              </a:lnSpc>
              <a:buFontTx/>
              <a:buChar char="-"/>
            </a:pPr>
            <a:endParaRPr lang="en-AU" sz="1100" dirty="0" smtClean="0"/>
          </a:p>
          <a:p>
            <a:pPr marL="161180" indent="-161180">
              <a:lnSpc>
                <a:spcPts val="1166"/>
              </a:lnSpc>
              <a:buFontTx/>
              <a:buChar char="-"/>
            </a:pPr>
            <a:endParaRPr lang="en-AU" sz="1100" b="1" dirty="0" smtClean="0"/>
          </a:p>
          <a:p>
            <a:pPr marL="161180" indent="-161180">
              <a:lnSpc>
                <a:spcPts val="1166"/>
              </a:lnSpc>
            </a:pPr>
            <a:r>
              <a:rPr lang="en-AU" sz="1100" b="1" dirty="0" smtClean="0"/>
              <a:t>  Wok Tossed Chilli Squid                                     12</a:t>
            </a:r>
          </a:p>
          <a:p>
            <a:pPr marL="161180" indent="-161180">
              <a:lnSpc>
                <a:spcPts val="1166"/>
              </a:lnSpc>
              <a:buFontTx/>
              <a:buChar char="-"/>
            </a:pPr>
            <a:endParaRPr lang="en-AU" sz="1100" b="1" dirty="0" smtClean="0"/>
          </a:p>
          <a:p>
            <a:pPr marL="161180" indent="-161180">
              <a:lnSpc>
                <a:spcPts val="1166"/>
              </a:lnSpc>
            </a:pPr>
            <a:r>
              <a:rPr lang="en-AU" sz="1100" b="1" dirty="0" smtClean="0"/>
              <a:t>Salt N Pepper Pork Ribs                                        15</a:t>
            </a:r>
          </a:p>
          <a:p>
            <a:pPr marL="161180" indent="-161180">
              <a:lnSpc>
                <a:spcPts val="1166"/>
              </a:lnSpc>
            </a:pPr>
            <a:endParaRPr lang="en-AU" sz="1100" dirty="0" smtClean="0"/>
          </a:p>
          <a:p>
            <a:pPr>
              <a:lnSpc>
                <a:spcPts val="1166"/>
              </a:lnSpc>
            </a:pPr>
            <a:endParaRPr lang="en-AU" sz="1100" b="1" dirty="0" smtClean="0"/>
          </a:p>
          <a:p>
            <a:pPr>
              <a:lnSpc>
                <a:spcPts val="1166"/>
              </a:lnSpc>
            </a:pPr>
            <a:r>
              <a:rPr lang="en-AU" sz="1100" b="1" dirty="0" smtClean="0"/>
              <a:t>Carmel’s Tapas Selection                                      21</a:t>
            </a:r>
          </a:p>
          <a:p>
            <a:pPr>
              <a:lnSpc>
                <a:spcPts val="1166"/>
              </a:lnSpc>
            </a:pPr>
            <a:r>
              <a:rPr lang="en-AU" sz="1100" dirty="0" smtClean="0"/>
              <a:t>Salt n pepper squid, crumbed camembert,  char grilled chicken tenders, Cajun prawns &amp; grilled chorizo w home made onion relish</a:t>
            </a:r>
          </a:p>
          <a:p>
            <a:pPr>
              <a:lnSpc>
                <a:spcPts val="1166"/>
              </a:lnSpc>
            </a:pPr>
            <a:endParaRPr lang="en-AU" sz="1100" dirty="0" smtClean="0"/>
          </a:p>
          <a:p>
            <a:pPr>
              <a:lnSpc>
                <a:spcPts val="1166"/>
              </a:lnSpc>
            </a:pPr>
            <a:endParaRPr lang="en-AU" sz="1100" dirty="0" smtClean="0"/>
          </a:p>
          <a:p>
            <a:pPr>
              <a:lnSpc>
                <a:spcPts val="1166"/>
              </a:lnSpc>
            </a:pPr>
            <a:endParaRPr lang="en-AU" sz="1100" dirty="0" smtClean="0"/>
          </a:p>
          <a:p>
            <a:pPr algn="ctr">
              <a:lnSpc>
                <a:spcPts val="1166"/>
              </a:lnSpc>
            </a:pPr>
            <a:r>
              <a:rPr lang="en-AU" sz="1300" b="1" dirty="0" smtClean="0"/>
              <a:t>        </a:t>
            </a:r>
            <a:endParaRPr lang="en-AU" sz="1300" b="1" dirty="0"/>
          </a:p>
        </p:txBody>
      </p:sp>
      <p:sp>
        <p:nvSpPr>
          <p:cNvPr id="25" name="TextBox 24"/>
          <p:cNvSpPr txBox="1"/>
          <p:nvPr/>
        </p:nvSpPr>
        <p:spPr>
          <a:xfrm rot="10800000">
            <a:off x="45823" y="65011"/>
            <a:ext cx="3250993" cy="6421869"/>
          </a:xfrm>
          <a:prstGeom prst="rect">
            <a:avLst/>
          </a:prstGeom>
          <a:noFill/>
        </p:spPr>
        <p:txBody>
          <a:bodyPr wrap="square" lIns="85963" tIns="42981" rIns="85963" bIns="42981" rtlCol="0">
            <a:spAutoFit/>
          </a:bodyPr>
          <a:lstStyle/>
          <a:p>
            <a:pPr>
              <a:lnSpc>
                <a:spcPts val="1053"/>
              </a:lnSpc>
            </a:pPr>
            <a:r>
              <a:rPr lang="en-AU" sz="1000" b="1" dirty="0" smtClean="0">
                <a:cs typeface="Calibri" pitchFamily="34" charset="0"/>
              </a:rPr>
              <a:t>Slow Roasted “Pulled Pork”                                      2O</a:t>
            </a:r>
          </a:p>
          <a:p>
            <a:pPr>
              <a:lnSpc>
                <a:spcPts val="1053"/>
              </a:lnSpc>
            </a:pPr>
            <a:r>
              <a:rPr lang="en-AU" sz="1000" dirty="0" smtClean="0">
                <a:cs typeface="Calibri" pitchFamily="34" charset="0"/>
              </a:rPr>
              <a:t>Smoked over red gum for hours, served w an                     apple &amp; mixed nut slaw, cheese and spring onion potatoes &amp; a fluffy buttered roll</a:t>
            </a:r>
          </a:p>
          <a:p>
            <a:pPr>
              <a:lnSpc>
                <a:spcPts val="1053"/>
              </a:lnSpc>
            </a:pPr>
            <a:endParaRPr lang="en-AU" sz="1000" b="1" dirty="0" smtClean="0">
              <a:cs typeface="Calibri" pitchFamily="34" charset="0"/>
            </a:endParaRPr>
          </a:p>
          <a:p>
            <a:pPr>
              <a:lnSpc>
                <a:spcPts val="1053"/>
              </a:lnSpc>
            </a:pPr>
            <a:r>
              <a:rPr lang="en-AU" sz="1000" b="1" dirty="0" smtClean="0">
                <a:cs typeface="Calibri" pitchFamily="34" charset="0"/>
              </a:rPr>
              <a:t>Dave’s American Pork Ribs                                       26</a:t>
            </a:r>
          </a:p>
          <a:p>
            <a:pPr>
              <a:lnSpc>
                <a:spcPts val="1053"/>
              </a:lnSpc>
            </a:pPr>
            <a:r>
              <a:rPr lang="en-AU" sz="1000" dirty="0" smtClean="0">
                <a:cs typeface="Calibri" pitchFamily="34" charset="0"/>
              </a:rPr>
              <a:t>A rack of juicy pork ribs twice cooked until                           sticky in our signature BBQ sauce served w                                         mixed nut &amp; apple slaw &amp; chips</a:t>
            </a:r>
          </a:p>
          <a:p>
            <a:pPr>
              <a:lnSpc>
                <a:spcPts val="1053"/>
              </a:lnSpc>
            </a:pPr>
            <a:endParaRPr lang="en-AU" sz="1000" b="1" dirty="0" smtClean="0">
              <a:cs typeface="Calibri" pitchFamily="34" charset="0"/>
            </a:endParaRPr>
          </a:p>
          <a:p>
            <a:pPr>
              <a:lnSpc>
                <a:spcPts val="1053"/>
              </a:lnSpc>
            </a:pPr>
            <a:r>
              <a:rPr lang="en-AU" sz="1000" b="1" dirty="0" smtClean="0">
                <a:cs typeface="Calibri" pitchFamily="34" charset="0"/>
              </a:rPr>
              <a:t>Sage &amp; Onion Crumbed Schnitzel                           16</a:t>
            </a:r>
          </a:p>
          <a:p>
            <a:pPr>
              <a:lnSpc>
                <a:spcPts val="1053"/>
              </a:lnSpc>
            </a:pPr>
            <a:r>
              <a:rPr lang="en-AU" sz="1000" dirty="0" smtClean="0">
                <a:cs typeface="Calibri" pitchFamily="34" charset="0"/>
              </a:rPr>
              <a:t>Your choice of </a:t>
            </a:r>
            <a:r>
              <a:rPr lang="en-AU" sz="1000" b="1" dirty="0" smtClean="0">
                <a:cs typeface="Calibri" pitchFamily="34" charset="0"/>
              </a:rPr>
              <a:t>Chicken Breast </a:t>
            </a:r>
            <a:r>
              <a:rPr lang="en-AU" sz="1000" i="1" dirty="0" smtClean="0">
                <a:cs typeface="Calibri" pitchFamily="34" charset="0"/>
              </a:rPr>
              <a:t>or</a:t>
            </a:r>
            <a:r>
              <a:rPr lang="en-AU" sz="1000" dirty="0" smtClean="0">
                <a:cs typeface="Calibri" pitchFamily="34" charset="0"/>
              </a:rPr>
              <a:t> </a:t>
            </a:r>
            <a:r>
              <a:rPr lang="en-AU" sz="1000" b="1" dirty="0" smtClean="0">
                <a:cs typeface="Calibri" pitchFamily="34" charset="0"/>
              </a:rPr>
              <a:t>Beef Porterhouse</a:t>
            </a:r>
            <a:r>
              <a:rPr lang="en-AU" sz="1000" dirty="0" smtClean="0">
                <a:cs typeface="Calibri" pitchFamily="34" charset="0"/>
              </a:rPr>
              <a:t>       served w steakhouse chips &amp; gourmet salad </a:t>
            </a:r>
          </a:p>
          <a:p>
            <a:pPr>
              <a:lnSpc>
                <a:spcPts val="1053"/>
              </a:lnSpc>
            </a:pPr>
            <a:endParaRPr lang="en-AU" sz="1000" b="1" dirty="0" smtClean="0">
              <a:cs typeface="Calibri" pitchFamily="34" charset="0"/>
            </a:endParaRPr>
          </a:p>
          <a:p>
            <a:pPr>
              <a:lnSpc>
                <a:spcPts val="987"/>
              </a:lnSpc>
            </a:pPr>
            <a:r>
              <a:rPr lang="en-AU" sz="1000" b="1" dirty="0" smtClean="0">
                <a:cs typeface="Calibri" pitchFamily="34" charset="0"/>
              </a:rPr>
              <a:t>Crispy Spanish Chicken &amp; Avocado Salad           16</a:t>
            </a:r>
          </a:p>
          <a:p>
            <a:pPr>
              <a:lnSpc>
                <a:spcPts val="1053"/>
              </a:lnSpc>
            </a:pPr>
            <a:r>
              <a:rPr lang="en-AU" sz="1000" dirty="0" smtClean="0">
                <a:cs typeface="Calibri" pitchFamily="34" charset="0"/>
              </a:rPr>
              <a:t>Succulent golden chicken tenderloins served on a gourmet salad of avocado, roasted pumpkin,               Spanish onion, cucumber, tomato &amp; fetta, w a light mango glaze </a:t>
            </a:r>
            <a:r>
              <a:rPr lang="en-AU" sz="1000" dirty="0" smtClean="0">
                <a:solidFill>
                  <a:srgbClr val="FF0000"/>
                </a:solidFill>
                <a:cs typeface="Calibri" pitchFamily="34" charset="0"/>
              </a:rPr>
              <a:t>(Gluten Free Available)</a:t>
            </a:r>
          </a:p>
          <a:p>
            <a:pPr>
              <a:lnSpc>
                <a:spcPts val="1053"/>
              </a:lnSpc>
            </a:pPr>
            <a:r>
              <a:rPr lang="en-AU" sz="1000" b="1" dirty="0" smtClean="0">
                <a:cs typeface="Calibri" pitchFamily="34" charset="0"/>
              </a:rPr>
              <a:t>Add steak house chips                                                 3</a:t>
            </a:r>
            <a:br>
              <a:rPr lang="en-AU" sz="1000" b="1" dirty="0" smtClean="0">
                <a:cs typeface="Calibri" pitchFamily="34" charset="0"/>
              </a:rPr>
            </a:br>
            <a:r>
              <a:rPr lang="en-AU" sz="1000" b="1" dirty="0" smtClean="0">
                <a:cs typeface="Calibri" pitchFamily="34" charset="0"/>
              </a:rPr>
              <a:t/>
            </a:r>
            <a:br>
              <a:rPr lang="en-AU" sz="1000" b="1" dirty="0" smtClean="0">
                <a:cs typeface="Calibri" pitchFamily="34" charset="0"/>
              </a:rPr>
            </a:br>
            <a:r>
              <a:rPr lang="en-AU" sz="1000" b="1" dirty="0" smtClean="0">
                <a:cs typeface="Calibri" pitchFamily="34" charset="0"/>
              </a:rPr>
              <a:t>Prawn and Avocado Salad		</a:t>
            </a:r>
            <a:r>
              <a:rPr lang="en-AU" sz="1000" b="1" dirty="0" smtClean="0">
                <a:cs typeface="Calibri" pitchFamily="34" charset="0"/>
              </a:rPr>
              <a:t>    24</a:t>
            </a:r>
            <a:endParaRPr lang="en-AU" sz="1000" b="1" dirty="0" smtClean="0">
              <a:cs typeface="Calibri" pitchFamily="34" charset="0"/>
            </a:endParaRPr>
          </a:p>
          <a:p>
            <a:pPr>
              <a:lnSpc>
                <a:spcPts val="1053"/>
              </a:lnSpc>
            </a:pPr>
            <a:r>
              <a:rPr lang="en-AU" sz="1000" dirty="0" smtClean="0">
                <a:cs typeface="Calibri" pitchFamily="34" charset="0"/>
              </a:rPr>
              <a:t>Succulent Australia Prawns, pan seared in fresh ginger &amp; sweet chilli, then deglazed with fresh lemon, served on a gourmet salad of avocado, mixed greens, sundried tomato, Spanish onion &amp; roasted pumpkin.</a:t>
            </a:r>
            <a:br>
              <a:rPr lang="en-AU" sz="1000" dirty="0" smtClean="0">
                <a:cs typeface="Calibri" pitchFamily="34" charset="0"/>
              </a:rPr>
            </a:br>
            <a:r>
              <a:rPr lang="en-AU" sz="1000" b="1" dirty="0" smtClean="0">
                <a:cs typeface="Calibri" pitchFamily="34" charset="0"/>
              </a:rPr>
              <a:t>Add steak house chips                                                 3</a:t>
            </a:r>
          </a:p>
          <a:p>
            <a:pPr>
              <a:lnSpc>
                <a:spcPts val="1053"/>
              </a:lnSpc>
            </a:pPr>
            <a:r>
              <a:rPr lang="en-AU" sz="1000" dirty="0" smtClean="0">
                <a:solidFill>
                  <a:srgbClr val="FF0000"/>
                </a:solidFill>
                <a:cs typeface="Calibri" pitchFamily="34" charset="0"/>
              </a:rPr>
              <a:t>(Gluten Free Available)</a:t>
            </a:r>
          </a:p>
          <a:p>
            <a:pPr>
              <a:lnSpc>
                <a:spcPts val="1053"/>
              </a:lnSpc>
            </a:pPr>
            <a:endParaRPr lang="en-AU" sz="1000" b="1" dirty="0" smtClean="0">
              <a:cs typeface="Calibri" pitchFamily="34" charset="0"/>
            </a:endParaRPr>
          </a:p>
          <a:p>
            <a:pPr>
              <a:lnSpc>
                <a:spcPts val="1053"/>
              </a:lnSpc>
            </a:pPr>
            <a:r>
              <a:rPr lang="en-AU" sz="1000" b="1" dirty="0" smtClean="0">
                <a:cs typeface="Calibri" pitchFamily="34" charset="0"/>
              </a:rPr>
              <a:t>Salt &amp; Pepper Squid Salad                                         18</a:t>
            </a:r>
          </a:p>
          <a:p>
            <a:pPr>
              <a:lnSpc>
                <a:spcPts val="1053"/>
              </a:lnSpc>
            </a:pPr>
            <a:r>
              <a:rPr lang="en-AU" sz="1000" dirty="0" smtClean="0">
                <a:cs typeface="Calibri" pitchFamily="34" charset="0"/>
              </a:rPr>
              <a:t>Tender Australian squid coated in chef’s own seasoning served w a gourmet salad, chips &amp; house made aioli</a:t>
            </a:r>
          </a:p>
          <a:p>
            <a:pPr>
              <a:lnSpc>
                <a:spcPts val="1053"/>
              </a:lnSpc>
            </a:pPr>
            <a:endParaRPr lang="en-AU" sz="1000" dirty="0" smtClean="0">
              <a:cs typeface="Calibri" pitchFamily="34" charset="0"/>
            </a:endParaRPr>
          </a:p>
          <a:p>
            <a:pPr>
              <a:lnSpc>
                <a:spcPts val="1053"/>
              </a:lnSpc>
            </a:pPr>
            <a:r>
              <a:rPr lang="en-AU" sz="1000" b="1" dirty="0" err="1" smtClean="0">
                <a:cs typeface="Calibri" pitchFamily="34" charset="0"/>
              </a:rPr>
              <a:t>Dukkah</a:t>
            </a:r>
            <a:r>
              <a:rPr lang="en-AU" sz="1000" b="1" dirty="0" smtClean="0">
                <a:cs typeface="Calibri" pitchFamily="34" charset="0"/>
              </a:rPr>
              <a:t> Crusted Atlantic Salmon                           23</a:t>
            </a:r>
          </a:p>
          <a:p>
            <a:pPr>
              <a:lnSpc>
                <a:spcPts val="1053"/>
              </a:lnSpc>
            </a:pPr>
            <a:r>
              <a:rPr lang="en-AU" sz="1000" dirty="0" smtClean="0">
                <a:cs typeface="Calibri" pitchFamily="34" charset="0"/>
              </a:rPr>
              <a:t>Atlantic salmon fillet, coated in </a:t>
            </a:r>
            <a:r>
              <a:rPr lang="en-AU" sz="1000" dirty="0" err="1" smtClean="0">
                <a:cs typeface="Calibri" pitchFamily="34" charset="0"/>
              </a:rPr>
              <a:t>Dukkah</a:t>
            </a:r>
            <a:r>
              <a:rPr lang="en-AU" sz="1000" dirty="0" smtClean="0">
                <a:cs typeface="Calibri" pitchFamily="34" charset="0"/>
              </a:rPr>
              <a:t> then   seared &amp; oven baked. Served on golden potatoes w sundried tomatoes, topped w steamed asparagus &amp; hollandaise sauce. Garnished w balsamic glaze &amp; pesto oil                </a:t>
            </a:r>
            <a:r>
              <a:rPr lang="en-AU" sz="1000" dirty="0" smtClean="0">
                <a:solidFill>
                  <a:srgbClr val="FF0000"/>
                </a:solidFill>
                <a:cs typeface="Calibri" pitchFamily="34" charset="0"/>
              </a:rPr>
              <a:t>(Gluten Free Available)</a:t>
            </a:r>
          </a:p>
          <a:p>
            <a:pPr>
              <a:lnSpc>
                <a:spcPts val="1053"/>
              </a:lnSpc>
            </a:pPr>
            <a:endParaRPr lang="en-AU" sz="1000" dirty="0" smtClean="0">
              <a:solidFill>
                <a:srgbClr val="FF0000"/>
              </a:solidFill>
              <a:cs typeface="Calibri" pitchFamily="34" charset="0"/>
            </a:endParaRPr>
          </a:p>
          <a:p>
            <a:pPr>
              <a:lnSpc>
                <a:spcPts val="1053"/>
              </a:lnSpc>
            </a:pPr>
            <a:r>
              <a:rPr lang="en-AU" sz="1000" b="1" dirty="0" smtClean="0">
                <a:cs typeface="Calibri" pitchFamily="34" charset="0"/>
              </a:rPr>
              <a:t>Fish n Chips                                                                    17</a:t>
            </a:r>
          </a:p>
          <a:p>
            <a:pPr>
              <a:lnSpc>
                <a:spcPts val="1053"/>
              </a:lnSpc>
            </a:pPr>
            <a:r>
              <a:rPr lang="en-AU" sz="1000" b="1" dirty="0" smtClean="0">
                <a:cs typeface="Calibri" pitchFamily="34" charset="0"/>
              </a:rPr>
              <a:t>(</a:t>
            </a:r>
            <a:r>
              <a:rPr lang="en-AU" sz="1000" b="1" i="1" dirty="0" smtClean="0">
                <a:cs typeface="Calibri" pitchFamily="34" charset="0"/>
              </a:rPr>
              <a:t>Beer Battered, Crumbed or Grilled</a:t>
            </a:r>
            <a:r>
              <a:rPr lang="en-AU" sz="1000" b="1" dirty="0" smtClean="0">
                <a:cs typeface="Calibri" pitchFamily="34" charset="0"/>
              </a:rPr>
              <a:t>) </a:t>
            </a:r>
            <a:r>
              <a:rPr lang="en-AU" sz="1000" dirty="0" smtClean="0">
                <a:cs typeface="Calibri" pitchFamily="34" charset="0"/>
              </a:rPr>
              <a:t>served w a gourmet salad, chips &amp; house made aioli</a:t>
            </a:r>
          </a:p>
          <a:p>
            <a:pPr>
              <a:lnSpc>
                <a:spcPts val="1053"/>
              </a:lnSpc>
            </a:pPr>
            <a:r>
              <a:rPr lang="en-AU" sz="1000" dirty="0" smtClean="0">
                <a:solidFill>
                  <a:srgbClr val="FF0000"/>
                </a:solidFill>
                <a:cs typeface="Calibri" pitchFamily="34" charset="0"/>
              </a:rPr>
              <a:t>(Gluten Free Available)</a:t>
            </a:r>
          </a:p>
          <a:p>
            <a:pPr>
              <a:lnSpc>
                <a:spcPts val="1053"/>
              </a:lnSpc>
            </a:pPr>
            <a:endParaRPr lang="en-AU" sz="1000" dirty="0" smtClean="0">
              <a:solidFill>
                <a:srgbClr val="FF0000"/>
              </a:solidFill>
              <a:cs typeface="Calibri" pitchFamily="34" charset="0"/>
            </a:endParaRPr>
          </a:p>
        </p:txBody>
      </p:sp>
      <p:pic>
        <p:nvPicPr>
          <p:cNvPr id="9" name="Picture 5"/>
          <p:cNvPicPr>
            <a:picLocks noChangeAspect="1" noChangeArrowheads="1"/>
          </p:cNvPicPr>
          <p:nvPr/>
        </p:nvPicPr>
        <p:blipFill>
          <a:blip r:embed="rId4" cstate="print"/>
          <a:srcRect/>
          <a:stretch>
            <a:fillRect/>
          </a:stretch>
        </p:blipFill>
        <p:spPr bwMode="auto">
          <a:xfrm rot="10800000">
            <a:off x="7363224" y="6322027"/>
            <a:ext cx="1418339" cy="289981"/>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a:stretch>
            <a:fillRect/>
          </a:stretch>
        </p:blipFill>
        <p:spPr bwMode="auto">
          <a:xfrm rot="10800000">
            <a:off x="900914" y="6560192"/>
            <a:ext cx="1702007" cy="311484"/>
          </a:xfrm>
          <a:prstGeom prst="rect">
            <a:avLst/>
          </a:prstGeom>
          <a:noFill/>
          <a:ln w="9525">
            <a:noFill/>
            <a:miter lim="800000"/>
            <a:headEnd/>
            <a:tailEnd/>
          </a:ln>
        </p:spPr>
      </p:pic>
      <p:pic>
        <p:nvPicPr>
          <p:cNvPr id="31" name="Picture 30"/>
          <p:cNvPicPr>
            <a:picLocks noChangeAspect="1"/>
          </p:cNvPicPr>
          <p:nvPr/>
        </p:nvPicPr>
        <p:blipFill>
          <a:blip r:embed="rId3" cstate="print"/>
          <a:srcRect l="86129" b="28571"/>
          <a:stretch>
            <a:fillRect/>
          </a:stretch>
        </p:blipFill>
        <p:spPr>
          <a:xfrm rot="10800000">
            <a:off x="291581" y="6525344"/>
            <a:ext cx="583148" cy="317682"/>
          </a:xfrm>
          <a:prstGeom prst="rect">
            <a:avLst/>
          </a:prstGeom>
        </p:spPr>
      </p:pic>
      <p:pic>
        <p:nvPicPr>
          <p:cNvPr id="32" name="Picture 31"/>
          <p:cNvPicPr>
            <a:picLocks noChangeAspect="1"/>
          </p:cNvPicPr>
          <p:nvPr/>
        </p:nvPicPr>
        <p:blipFill>
          <a:blip r:embed="rId3" cstate="print"/>
          <a:srcRect r="86033" b="29305"/>
          <a:stretch>
            <a:fillRect/>
          </a:stretch>
        </p:blipFill>
        <p:spPr>
          <a:xfrm rot="10800000">
            <a:off x="2602921" y="6525344"/>
            <a:ext cx="593265" cy="317682"/>
          </a:xfrm>
          <a:prstGeom prst="rect">
            <a:avLst/>
          </a:prstGeom>
        </p:spPr>
      </p:pic>
      <p:sp>
        <p:nvSpPr>
          <p:cNvPr id="12" name="TextBox 11"/>
          <p:cNvSpPr txBox="1"/>
          <p:nvPr/>
        </p:nvSpPr>
        <p:spPr>
          <a:xfrm rot="10800000">
            <a:off x="3512840" y="-387424"/>
            <a:ext cx="3049430" cy="3472344"/>
          </a:xfrm>
          <a:prstGeom prst="rect">
            <a:avLst/>
          </a:prstGeom>
          <a:noFill/>
        </p:spPr>
        <p:txBody>
          <a:bodyPr wrap="square" lIns="85963" tIns="42981" rIns="85963" bIns="42981" rtlCol="0">
            <a:spAutoFit/>
          </a:bodyPr>
          <a:lstStyle/>
          <a:p>
            <a:pPr algn="ctr">
              <a:lnSpc>
                <a:spcPts val="1053"/>
              </a:lnSpc>
            </a:pPr>
            <a:r>
              <a:rPr lang="en-AU" sz="1000" b="1" dirty="0" smtClean="0"/>
              <a:t>PASTA CHOICES: PENNE </a:t>
            </a:r>
            <a:r>
              <a:rPr lang="en-AU" sz="900" b="1" i="1" dirty="0" smtClean="0"/>
              <a:t>OR</a:t>
            </a:r>
            <a:r>
              <a:rPr lang="en-AU" sz="1000" b="1" dirty="0" smtClean="0"/>
              <a:t> FETTUCCINI</a:t>
            </a:r>
          </a:p>
          <a:p>
            <a:pPr>
              <a:lnSpc>
                <a:spcPts val="1053"/>
              </a:lnSpc>
            </a:pPr>
            <a:r>
              <a:rPr lang="en-AU" sz="900" b="1" dirty="0" smtClean="0"/>
              <a:t>Carbonara                                                            15</a:t>
            </a:r>
          </a:p>
          <a:p>
            <a:pPr>
              <a:lnSpc>
                <a:spcPts val="1053"/>
              </a:lnSpc>
            </a:pPr>
            <a:r>
              <a:rPr lang="en-AU" sz="900" dirty="0" smtClean="0"/>
              <a:t>Bacon, spring onions, cracked pepper, in a                                  white cream sauce</a:t>
            </a:r>
          </a:p>
          <a:p>
            <a:pPr>
              <a:lnSpc>
                <a:spcPts val="1053"/>
              </a:lnSpc>
            </a:pPr>
            <a:endParaRPr lang="en-AU" sz="900" dirty="0" smtClean="0"/>
          </a:p>
          <a:p>
            <a:pPr>
              <a:lnSpc>
                <a:spcPts val="1053"/>
              </a:lnSpc>
            </a:pPr>
            <a:r>
              <a:rPr lang="en-AU" sz="900" b="1" dirty="0" smtClean="0"/>
              <a:t>Con Pollo                                                               15                </a:t>
            </a:r>
            <a:r>
              <a:rPr lang="en-AU" sz="900" dirty="0" smtClean="0"/>
              <a:t>Marinated chicken, onion, sundried tomato                                    baby spinach in a white wine creamy sauce                        </a:t>
            </a:r>
          </a:p>
          <a:p>
            <a:pPr>
              <a:lnSpc>
                <a:spcPts val="1053"/>
              </a:lnSpc>
            </a:pPr>
            <a:endParaRPr lang="en-AU" sz="900" dirty="0" smtClean="0"/>
          </a:p>
          <a:p>
            <a:pPr>
              <a:lnSpc>
                <a:spcPts val="1053"/>
              </a:lnSpc>
            </a:pPr>
            <a:r>
              <a:rPr lang="en-AU" sz="900" b="1" dirty="0" smtClean="0"/>
              <a:t>Bolognaise                                                           15                 </a:t>
            </a:r>
            <a:r>
              <a:rPr lang="en-AU" sz="900" dirty="0" smtClean="0"/>
              <a:t>Lean ground beef in a rich tomato sauce                                </a:t>
            </a:r>
          </a:p>
          <a:p>
            <a:pPr>
              <a:lnSpc>
                <a:spcPts val="1053"/>
              </a:lnSpc>
            </a:pPr>
            <a:endParaRPr lang="en-AU" sz="900" b="1" dirty="0" smtClean="0"/>
          </a:p>
          <a:p>
            <a:pPr>
              <a:lnSpc>
                <a:spcPts val="1053"/>
              </a:lnSpc>
            </a:pPr>
            <a:r>
              <a:rPr lang="en-AU" sz="900" b="1" dirty="0" smtClean="0"/>
              <a:t>Vegetarian                                                            15                  </a:t>
            </a:r>
            <a:r>
              <a:rPr lang="en-AU" sz="900" dirty="0" smtClean="0"/>
              <a:t>Roasted pumpkin, tomato, onion, mushrooms, olives &amp; baby spinach in our tomato sugo  </a:t>
            </a:r>
            <a:r>
              <a:rPr lang="en-AU" sz="900" dirty="0" smtClean="0">
                <a:solidFill>
                  <a:srgbClr val="FF0000"/>
                </a:solidFill>
              </a:rPr>
              <a:t>v   </a:t>
            </a:r>
            <a:r>
              <a:rPr lang="en-AU" sz="900" dirty="0" smtClean="0"/>
              <a:t>                     </a:t>
            </a:r>
          </a:p>
          <a:p>
            <a:pPr>
              <a:lnSpc>
                <a:spcPts val="1053"/>
              </a:lnSpc>
            </a:pPr>
            <a:endParaRPr lang="en-AU" sz="900" b="1" dirty="0" smtClean="0"/>
          </a:p>
          <a:p>
            <a:pPr>
              <a:lnSpc>
                <a:spcPts val="1053"/>
              </a:lnSpc>
            </a:pPr>
            <a:r>
              <a:rPr lang="en-AU" sz="900" b="1" dirty="0" smtClean="0"/>
              <a:t>Sully’s Chilli Prawns                                         19                  </a:t>
            </a:r>
            <a:r>
              <a:rPr lang="en-AU" sz="900" dirty="0" smtClean="0"/>
              <a:t>Succulent chilli prawns w garlic, onion,                              sundried tomato, fresh herbs &amp; spinach in our tomato sugo. Choice of ‘</a:t>
            </a:r>
            <a:r>
              <a:rPr lang="en-AU" sz="900" i="1" dirty="0" smtClean="0"/>
              <a:t>Mild’, ‘Medium’ </a:t>
            </a:r>
            <a:r>
              <a:rPr lang="en-AU" sz="900" dirty="0" smtClean="0"/>
              <a:t>or</a:t>
            </a:r>
            <a:r>
              <a:rPr lang="en-AU" sz="900" i="1" dirty="0" smtClean="0"/>
              <a:t> ‘Hot’</a:t>
            </a:r>
          </a:p>
          <a:p>
            <a:pPr>
              <a:lnSpc>
                <a:spcPts val="1053"/>
              </a:lnSpc>
            </a:pPr>
            <a:endParaRPr lang="en-AU" sz="1000" dirty="0" smtClean="0"/>
          </a:p>
          <a:p>
            <a:pPr>
              <a:lnSpc>
                <a:spcPts val="1053"/>
              </a:lnSpc>
            </a:pPr>
            <a:endParaRPr lang="en-AU" sz="1000" dirty="0" smtClean="0"/>
          </a:p>
          <a:p>
            <a:pPr>
              <a:lnSpc>
                <a:spcPts val="1053"/>
              </a:lnSpc>
            </a:pPr>
            <a:endParaRPr lang="en-AU" sz="1000" dirty="0" smtClean="0"/>
          </a:p>
          <a:p>
            <a:pPr>
              <a:lnSpc>
                <a:spcPts val="1053"/>
              </a:lnSpc>
            </a:pPr>
            <a:endParaRPr lang="en-AU" sz="1000" dirty="0" smtClean="0"/>
          </a:p>
        </p:txBody>
      </p:sp>
      <p:sp>
        <p:nvSpPr>
          <p:cNvPr id="16" name="TextBox 15"/>
          <p:cNvSpPr txBox="1"/>
          <p:nvPr/>
        </p:nvSpPr>
        <p:spPr>
          <a:xfrm rot="10800000">
            <a:off x="3584848" y="6459432"/>
            <a:ext cx="2858603" cy="353943"/>
          </a:xfrm>
          <a:prstGeom prst="rect">
            <a:avLst/>
          </a:prstGeom>
          <a:noFill/>
        </p:spPr>
        <p:txBody>
          <a:bodyPr wrap="none" rtlCol="0">
            <a:spAutoFit/>
          </a:bodyPr>
          <a:lstStyle/>
          <a:p>
            <a:r>
              <a:rPr lang="en-AU" dirty="0" smtClean="0">
                <a:latin typeface="Copperplate Gothic Bold" pitchFamily="34" charset="0"/>
              </a:rPr>
              <a:t>BURGERS AND PASTA</a:t>
            </a:r>
            <a:endParaRPr lang="en-AU" dirty="0">
              <a:latin typeface="Copperplate Gothic Bold" pitchFamily="34" charset="0"/>
            </a:endParaRPr>
          </a:p>
        </p:txBody>
      </p:sp>
    </p:spTree>
    <p:extLst>
      <p:ext uri="{BB962C8B-B14F-4D97-AF65-F5344CB8AC3E}">
        <p14:creationId xmlns=""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tri-fold brochure</Template>
  <TotalTime>0</TotalTime>
  <Words>677</Words>
  <Application>Microsoft Office PowerPoint</Application>
  <PresentationFormat>A4 Paper (210x297 mm)</PresentationFormat>
  <Paragraphs>141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BrochureColor</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2015-01-28T09:40:11Z</dcterms:created>
  <dcterms:modified xsi:type="dcterms:W3CDTF">2016-07-24T08:34:58Z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